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1216" r:id="rId2"/>
    <p:sldId id="1217" r:id="rId3"/>
    <p:sldId id="1168" r:id="rId4"/>
    <p:sldId id="1212" r:id="rId5"/>
    <p:sldId id="1213" r:id="rId6"/>
    <p:sldId id="1214" r:id="rId7"/>
    <p:sldId id="1203" r:id="rId8"/>
    <p:sldId id="1215" r:id="rId9"/>
    <p:sldId id="1205" r:id="rId10"/>
    <p:sldId id="1207" r:id="rId11"/>
    <p:sldId id="1196"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00"/>
    <a:srgbClr val="001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0" autoAdjust="0"/>
    <p:restoredTop sz="94660"/>
  </p:normalViewPr>
  <p:slideViewPr>
    <p:cSldViewPr snapToGrid="0">
      <p:cViewPr>
        <p:scale>
          <a:sx n="100" d="100"/>
          <a:sy n="100" d="100"/>
        </p:scale>
        <p:origin x="955"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37CCC-7897-4197-8D28-33C54BEADBAD}"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en-US"/>
        </a:p>
      </dgm:t>
    </dgm:pt>
    <dgm:pt modelId="{1A59B2DA-86A8-48A8-86B4-7D4CF55B620E}">
      <dgm:prSet custT="1"/>
      <dgm:spPr>
        <a:ln>
          <a:solidFill>
            <a:srgbClr val="FFA200"/>
          </a:solidFill>
        </a:ln>
      </dgm:spPr>
      <dgm:t>
        <a:bodyPr/>
        <a:lstStyle/>
        <a:p>
          <a:r>
            <a:rPr lang="fr-FR" sz="1300" dirty="0">
              <a:latin typeface="Calibri" panose="020F0502020204030204" pitchFamily="34" charset="0"/>
              <a:cs typeface="Calibri" panose="020F0502020204030204" pitchFamily="34" charset="0"/>
            </a:rPr>
            <a:t>Accueil du nouvel arrivant à l’accueil</a:t>
          </a:r>
          <a:endParaRPr lang="en-US" sz="1300" dirty="0">
            <a:latin typeface="Calibri" panose="020F0502020204030204" pitchFamily="34" charset="0"/>
            <a:cs typeface="Calibri" panose="020F0502020204030204" pitchFamily="34" charset="0"/>
          </a:endParaRPr>
        </a:p>
      </dgm:t>
    </dgm:pt>
    <dgm:pt modelId="{3A0C6ECA-1BDC-467E-BD21-402119990CF6}" type="parTrans" cxnId="{3C9CB945-3DD7-4C8C-AAB2-4A84477F8F3F}">
      <dgm:prSet/>
      <dgm:spPr/>
      <dgm:t>
        <a:bodyPr/>
        <a:lstStyle/>
        <a:p>
          <a:endParaRPr lang="en-US">
            <a:latin typeface="Calibri" panose="020F0502020204030204" pitchFamily="34" charset="0"/>
            <a:cs typeface="Calibri" panose="020F0502020204030204" pitchFamily="34" charset="0"/>
          </a:endParaRPr>
        </a:p>
      </dgm:t>
    </dgm:pt>
    <dgm:pt modelId="{2C4524DA-6B6D-432B-AC93-5047CCE5DCE6}" type="sibTrans" cxnId="{3C9CB945-3DD7-4C8C-AAB2-4A84477F8F3F}">
      <dgm:prSet/>
      <dgm:spPr>
        <a:solidFill>
          <a:srgbClr val="0016DE"/>
        </a:solidFill>
      </dgm:spPr>
      <dgm:t>
        <a:bodyPr/>
        <a:lstStyle/>
        <a:p>
          <a:endParaRPr lang="en-US">
            <a:latin typeface="Calibri" panose="020F0502020204030204" pitchFamily="34" charset="0"/>
            <a:cs typeface="Calibri" panose="020F0502020204030204" pitchFamily="34" charset="0"/>
          </a:endParaRPr>
        </a:p>
      </dgm:t>
    </dgm:pt>
    <dgm:pt modelId="{982570AA-4450-4A98-AD19-0D91C8D74B4E}">
      <dgm:prSet custT="1"/>
      <dgm:spPr>
        <a:ln>
          <a:solidFill>
            <a:srgbClr val="FFA200"/>
          </a:solidFill>
        </a:ln>
      </dgm:spPr>
      <dgm:t>
        <a:bodyPr/>
        <a:lstStyle/>
        <a:p>
          <a:pPr>
            <a:buFont typeface="Symbol" panose="05050102010706020507" pitchFamily="18" charset="2"/>
            <a:buChar char=""/>
          </a:pPr>
          <a:r>
            <a:rPr lang="fr-FR" sz="1300" dirty="0">
              <a:latin typeface="Calibri" panose="020F0502020204030204" pitchFamily="34" charset="0"/>
              <a:cs typeface="Calibri" panose="020F0502020204030204" pitchFamily="34" charset="0"/>
            </a:rPr>
            <a:t>Remise du livret d’accueil (dont organigramme du cabinet &amp; procédures)</a:t>
          </a:r>
        </a:p>
      </dgm:t>
    </dgm:pt>
    <dgm:pt modelId="{871B53B9-5C89-4F65-9888-611A3160B556}" type="parTrans" cxnId="{150787B7-43B8-4BC4-A969-55D3011FB6C5}">
      <dgm:prSet/>
      <dgm:spPr/>
      <dgm:t>
        <a:bodyPr/>
        <a:lstStyle/>
        <a:p>
          <a:endParaRPr lang="fr-FR">
            <a:latin typeface="Calibri" panose="020F0502020204030204" pitchFamily="34" charset="0"/>
            <a:cs typeface="Calibri" panose="020F0502020204030204" pitchFamily="34" charset="0"/>
          </a:endParaRPr>
        </a:p>
      </dgm:t>
    </dgm:pt>
    <dgm:pt modelId="{0C2BD05F-09E1-4A30-A96B-9ADF4C885FBE}" type="sibTrans" cxnId="{150787B7-43B8-4BC4-A969-55D3011FB6C5}">
      <dgm:prSet/>
      <dgm:spPr>
        <a:solidFill>
          <a:srgbClr val="0016DE"/>
        </a:solidFill>
      </dgm:spPr>
      <dgm:t>
        <a:bodyPr/>
        <a:lstStyle/>
        <a:p>
          <a:endParaRPr lang="fr-FR">
            <a:latin typeface="Calibri" panose="020F0502020204030204" pitchFamily="34" charset="0"/>
            <a:cs typeface="Calibri" panose="020F0502020204030204" pitchFamily="34" charset="0"/>
          </a:endParaRPr>
        </a:p>
      </dgm:t>
    </dgm:pt>
    <dgm:pt modelId="{73A8F7D0-CE3E-402A-ABA1-139C97AB231C}">
      <dgm:prSet custT="1"/>
      <dgm:spPr>
        <a:ln>
          <a:solidFill>
            <a:srgbClr val="FFA200"/>
          </a:solidFill>
        </a:ln>
      </dgm:spPr>
      <dgm:t>
        <a:bodyPr/>
        <a:lstStyle/>
        <a:p>
          <a:pPr>
            <a:buFont typeface="Symbol" panose="05050102010706020507" pitchFamily="18" charset="2"/>
            <a:buChar char=""/>
          </a:pPr>
          <a:r>
            <a:rPr lang="fr-FR" sz="1300" dirty="0">
              <a:latin typeface="Calibri" panose="020F0502020204030204" pitchFamily="34" charset="0"/>
              <a:cs typeface="Calibri" panose="020F0502020204030204" pitchFamily="34" charset="0"/>
            </a:rPr>
            <a:t>Entretien avec les RH : formalités administratives &amp; consignes importantes, mutuelle/complémentaire, assurances, badge…</a:t>
          </a:r>
        </a:p>
      </dgm:t>
    </dgm:pt>
    <dgm:pt modelId="{6DF02EF4-26E6-45A8-AD07-55B90C2E77C3}" type="parTrans" cxnId="{4074053F-6323-495C-AFE6-501AEF11D159}">
      <dgm:prSet/>
      <dgm:spPr/>
      <dgm:t>
        <a:bodyPr/>
        <a:lstStyle/>
        <a:p>
          <a:endParaRPr lang="fr-FR">
            <a:latin typeface="Calibri" panose="020F0502020204030204" pitchFamily="34" charset="0"/>
            <a:cs typeface="Calibri" panose="020F0502020204030204" pitchFamily="34" charset="0"/>
          </a:endParaRPr>
        </a:p>
      </dgm:t>
    </dgm:pt>
    <dgm:pt modelId="{CE972396-40BD-4187-B0F8-E074DC9DE7BE}" type="sibTrans" cxnId="{4074053F-6323-495C-AFE6-501AEF11D159}">
      <dgm:prSet/>
      <dgm:spPr>
        <a:solidFill>
          <a:srgbClr val="0016DE"/>
        </a:solidFill>
      </dgm:spPr>
      <dgm:t>
        <a:bodyPr/>
        <a:lstStyle/>
        <a:p>
          <a:endParaRPr lang="fr-FR">
            <a:latin typeface="Calibri" panose="020F0502020204030204" pitchFamily="34" charset="0"/>
            <a:cs typeface="Calibri" panose="020F0502020204030204" pitchFamily="34" charset="0"/>
          </a:endParaRPr>
        </a:p>
      </dgm:t>
    </dgm:pt>
    <dgm:pt modelId="{3E2D46DC-B4B3-432E-8AB3-CE884A1FC8F7}">
      <dgm:prSet custT="1"/>
      <dgm:spPr>
        <a:ln>
          <a:solidFill>
            <a:srgbClr val="FFA200"/>
          </a:solidFill>
        </a:ln>
      </dgm:spPr>
      <dgm:t>
        <a:bodyPr/>
        <a:lstStyle/>
        <a:p>
          <a:r>
            <a:rPr lang="fr-FR" sz="1300" dirty="0">
              <a:latin typeface="Calibri" panose="020F0502020204030204" pitchFamily="34" charset="0"/>
              <a:cs typeface="Calibri" panose="020F0502020204030204" pitchFamily="34" charset="0"/>
            </a:rPr>
            <a:t>Visite des locaux : services, zones dédiées aux salariés, restaurant d’entreprise …</a:t>
          </a:r>
          <a:endParaRPr lang="en-US" sz="1300" dirty="0">
            <a:latin typeface="Calibri" panose="020F0502020204030204" pitchFamily="34" charset="0"/>
            <a:cs typeface="Calibri" panose="020F0502020204030204" pitchFamily="34" charset="0"/>
          </a:endParaRPr>
        </a:p>
      </dgm:t>
    </dgm:pt>
    <dgm:pt modelId="{D9203D95-8DBE-4C99-BDFA-7A87605DE36E}" type="parTrans" cxnId="{A7DAC586-CDCF-4D9C-AF64-5E7316516FB1}">
      <dgm:prSet/>
      <dgm:spPr/>
      <dgm:t>
        <a:bodyPr/>
        <a:lstStyle/>
        <a:p>
          <a:endParaRPr lang="fr-FR">
            <a:latin typeface="Calibri" panose="020F0502020204030204" pitchFamily="34" charset="0"/>
            <a:cs typeface="Calibri" panose="020F0502020204030204" pitchFamily="34" charset="0"/>
          </a:endParaRPr>
        </a:p>
      </dgm:t>
    </dgm:pt>
    <dgm:pt modelId="{8FE8BAD9-20E8-48A9-917C-146922AF6235}" type="sibTrans" cxnId="{A7DAC586-CDCF-4D9C-AF64-5E7316516FB1}">
      <dgm:prSet/>
      <dgm:spPr>
        <a:solidFill>
          <a:srgbClr val="0016DE"/>
        </a:solidFill>
      </dgm:spPr>
      <dgm:t>
        <a:bodyPr/>
        <a:lstStyle/>
        <a:p>
          <a:endParaRPr lang="fr-FR">
            <a:latin typeface="Calibri" panose="020F0502020204030204" pitchFamily="34" charset="0"/>
            <a:cs typeface="Calibri" panose="020F0502020204030204" pitchFamily="34" charset="0"/>
          </a:endParaRPr>
        </a:p>
      </dgm:t>
    </dgm:pt>
    <dgm:pt modelId="{CCDFB762-C0A4-4D52-9805-F69F93B613F2}">
      <dgm:prSet custT="1"/>
      <dgm:spPr>
        <a:ln>
          <a:solidFill>
            <a:srgbClr val="FFA200"/>
          </a:solidFill>
        </a:ln>
      </dgm:spPr>
      <dgm:t>
        <a:bodyPr/>
        <a:lstStyle/>
        <a:p>
          <a:r>
            <a:rPr lang="fr-FR" sz="1300" dirty="0">
              <a:latin typeface="Calibri" panose="020F0502020204030204" pitchFamily="34" charset="0"/>
              <a:cs typeface="Calibri" panose="020F0502020204030204" pitchFamily="34" charset="0"/>
            </a:rPr>
            <a:t>Café d’accueil &amp; mot de bienvenue ou réunion (par une personne de l’équipe/parrain/tuteur/</a:t>
          </a:r>
          <a:br>
            <a:rPr lang="fr-FR" sz="1300" dirty="0">
              <a:latin typeface="Calibri" panose="020F0502020204030204" pitchFamily="34" charset="0"/>
              <a:cs typeface="Calibri" panose="020F0502020204030204" pitchFamily="34" charset="0"/>
            </a:rPr>
          </a:br>
          <a:r>
            <a:rPr lang="fr-FR" sz="1300" dirty="0">
              <a:latin typeface="Calibri" panose="020F0502020204030204" pitchFamily="34" charset="0"/>
              <a:cs typeface="Calibri" panose="020F0502020204030204" pitchFamily="34" charset="0"/>
            </a:rPr>
            <a:t>N+1)</a:t>
          </a:r>
          <a:endParaRPr lang="en-US" sz="1300" dirty="0">
            <a:latin typeface="Calibri" panose="020F0502020204030204" pitchFamily="34" charset="0"/>
            <a:cs typeface="Calibri" panose="020F0502020204030204" pitchFamily="34" charset="0"/>
          </a:endParaRPr>
        </a:p>
      </dgm:t>
    </dgm:pt>
    <dgm:pt modelId="{9055A83B-FF61-4AE9-A201-E10498BDBD7A}" type="parTrans" cxnId="{1C45D981-C4D7-452E-BEA0-153127E9BD4D}">
      <dgm:prSet/>
      <dgm:spPr/>
      <dgm:t>
        <a:bodyPr/>
        <a:lstStyle/>
        <a:p>
          <a:endParaRPr lang="fr-FR">
            <a:latin typeface="Calibri" panose="020F0502020204030204" pitchFamily="34" charset="0"/>
            <a:cs typeface="Calibri" panose="020F0502020204030204" pitchFamily="34" charset="0"/>
          </a:endParaRPr>
        </a:p>
      </dgm:t>
    </dgm:pt>
    <dgm:pt modelId="{A3AD08AF-61BD-47C3-8659-052A098CBE5D}" type="sibTrans" cxnId="{1C45D981-C4D7-452E-BEA0-153127E9BD4D}">
      <dgm:prSet/>
      <dgm:spPr>
        <a:solidFill>
          <a:srgbClr val="0016DE"/>
        </a:solidFill>
      </dgm:spPr>
      <dgm:t>
        <a:bodyPr/>
        <a:lstStyle/>
        <a:p>
          <a:endParaRPr lang="fr-FR">
            <a:latin typeface="Calibri" panose="020F0502020204030204" pitchFamily="34" charset="0"/>
            <a:cs typeface="Calibri" panose="020F0502020204030204" pitchFamily="34" charset="0"/>
          </a:endParaRPr>
        </a:p>
      </dgm:t>
    </dgm:pt>
    <dgm:pt modelId="{90F531F3-DB1C-4B32-B122-474C2596B1D3}">
      <dgm:prSet custT="1"/>
      <dgm:spPr>
        <a:ln>
          <a:solidFill>
            <a:srgbClr val="FFA200"/>
          </a:solidFill>
        </a:ln>
      </dgm:spPr>
      <dgm:t>
        <a:bodyPr/>
        <a:lstStyle/>
        <a:p>
          <a:pPr>
            <a:buFont typeface="Symbol" panose="05050102010706020507" pitchFamily="18" charset="2"/>
            <a:buChar char=""/>
          </a:pPr>
          <a:r>
            <a:rPr lang="fr-FR" sz="1300" dirty="0">
              <a:latin typeface="Calibri" panose="020F0502020204030204" pitchFamily="34" charset="0"/>
              <a:cs typeface="Calibri" panose="020F0502020204030204" pitchFamily="34" charset="0"/>
            </a:rPr>
            <a:t>Remise du matériel informatique : ouverture des accès, boîte mail etc.</a:t>
          </a:r>
        </a:p>
      </dgm:t>
    </dgm:pt>
    <dgm:pt modelId="{63CFF44F-5626-4DE6-A1EF-3132DAD52D32}" type="parTrans" cxnId="{87E3BEE2-155C-4F86-84F0-D66A5D5ECC32}">
      <dgm:prSet/>
      <dgm:spPr/>
      <dgm:t>
        <a:bodyPr/>
        <a:lstStyle/>
        <a:p>
          <a:endParaRPr lang="fr-FR">
            <a:latin typeface="Calibri" panose="020F0502020204030204" pitchFamily="34" charset="0"/>
            <a:cs typeface="Calibri" panose="020F0502020204030204" pitchFamily="34" charset="0"/>
          </a:endParaRPr>
        </a:p>
      </dgm:t>
    </dgm:pt>
    <dgm:pt modelId="{C77055A9-AA70-431B-A5A4-3A9BD4BF7AE1}" type="sibTrans" cxnId="{87E3BEE2-155C-4F86-84F0-D66A5D5ECC32}">
      <dgm:prSet/>
      <dgm:spPr>
        <a:solidFill>
          <a:srgbClr val="0016DE"/>
        </a:solidFill>
      </dgm:spPr>
      <dgm:t>
        <a:bodyPr/>
        <a:lstStyle/>
        <a:p>
          <a:endParaRPr lang="fr-FR">
            <a:latin typeface="Calibri" panose="020F0502020204030204" pitchFamily="34" charset="0"/>
            <a:cs typeface="Calibri" panose="020F0502020204030204" pitchFamily="34" charset="0"/>
          </a:endParaRPr>
        </a:p>
      </dgm:t>
    </dgm:pt>
    <dgm:pt modelId="{B531AB49-43D5-4077-A014-C08C7D79EC8A}">
      <dgm:prSet custT="1"/>
      <dgm:spPr>
        <a:ln>
          <a:solidFill>
            <a:srgbClr val="FFA200"/>
          </a:solidFill>
        </a:ln>
      </dgm:spPr>
      <dgm:t>
        <a:bodyPr/>
        <a:lstStyle/>
        <a:p>
          <a:pPr>
            <a:buFont typeface="Symbol" panose="05050102010706020507" pitchFamily="18" charset="2"/>
            <a:buChar char=""/>
          </a:pPr>
          <a:r>
            <a:rPr lang="fr-FR" sz="1300" dirty="0">
              <a:latin typeface="Calibri" panose="020F0502020204030204" pitchFamily="34" charset="0"/>
              <a:cs typeface="Calibri" panose="020F0502020204030204" pitchFamily="34" charset="0"/>
            </a:rPr>
            <a:t>Déjeuner avec l’équipe</a:t>
          </a:r>
        </a:p>
      </dgm:t>
    </dgm:pt>
    <dgm:pt modelId="{D7B9C9CC-1830-4834-BE04-0CC733EE0BE7}" type="parTrans" cxnId="{8B7ED1CF-1A29-4681-A165-8C7995A2975C}">
      <dgm:prSet/>
      <dgm:spPr/>
      <dgm:t>
        <a:bodyPr/>
        <a:lstStyle/>
        <a:p>
          <a:endParaRPr lang="fr-FR">
            <a:latin typeface="Calibri" panose="020F0502020204030204" pitchFamily="34" charset="0"/>
            <a:cs typeface="Calibri" panose="020F0502020204030204" pitchFamily="34" charset="0"/>
          </a:endParaRPr>
        </a:p>
      </dgm:t>
    </dgm:pt>
    <dgm:pt modelId="{3742437E-6D2F-4031-BD57-8277A6C4DD78}" type="sibTrans" cxnId="{8B7ED1CF-1A29-4681-A165-8C7995A2975C}">
      <dgm:prSet/>
      <dgm:spPr>
        <a:solidFill>
          <a:srgbClr val="0016DE"/>
        </a:solidFill>
      </dgm:spPr>
      <dgm:t>
        <a:bodyPr/>
        <a:lstStyle/>
        <a:p>
          <a:endParaRPr lang="fr-FR">
            <a:latin typeface="Calibri" panose="020F0502020204030204" pitchFamily="34" charset="0"/>
            <a:cs typeface="Calibri" panose="020F0502020204030204" pitchFamily="34" charset="0"/>
          </a:endParaRPr>
        </a:p>
      </dgm:t>
    </dgm:pt>
    <dgm:pt modelId="{C81EA1CD-574C-4C01-A230-7C84819857AC}">
      <dgm:prSet custT="1"/>
      <dgm:spPr>
        <a:ln>
          <a:solidFill>
            <a:srgbClr val="FFA200"/>
          </a:solidFill>
        </a:ln>
      </dgm:spPr>
      <dgm:t>
        <a:bodyPr/>
        <a:lstStyle/>
        <a:p>
          <a:pPr>
            <a:buFont typeface="Symbol" panose="05050102010706020507" pitchFamily="18" charset="2"/>
            <a:buChar char=""/>
          </a:pPr>
          <a:r>
            <a:rPr lang="fr-FR" sz="1300" dirty="0">
              <a:latin typeface="Calibri" panose="020F0502020204030204" pitchFamily="34" charset="0"/>
              <a:cs typeface="Calibri" panose="020F0502020204030204" pitchFamily="34" charset="0"/>
            </a:rPr>
            <a:t>Présentation des outils de travail : intranet, outils utilisés par le cabinet, norme de sécurité …</a:t>
          </a:r>
        </a:p>
      </dgm:t>
    </dgm:pt>
    <dgm:pt modelId="{AF5748B7-D0A0-4F19-88A5-426CA8EBEE17}" type="parTrans" cxnId="{AE038DF9-71D0-45F0-BE6C-3E2340082799}">
      <dgm:prSet/>
      <dgm:spPr/>
      <dgm:t>
        <a:bodyPr/>
        <a:lstStyle/>
        <a:p>
          <a:endParaRPr lang="fr-FR">
            <a:latin typeface="Calibri" panose="020F0502020204030204" pitchFamily="34" charset="0"/>
            <a:cs typeface="Calibri" panose="020F0502020204030204" pitchFamily="34" charset="0"/>
          </a:endParaRPr>
        </a:p>
      </dgm:t>
    </dgm:pt>
    <dgm:pt modelId="{2F713439-A8F4-4BB6-AC0D-59F17AEFEE3C}" type="sibTrans" cxnId="{AE038DF9-71D0-45F0-BE6C-3E2340082799}">
      <dgm:prSet/>
      <dgm:spPr>
        <a:solidFill>
          <a:srgbClr val="0016DE"/>
        </a:solidFill>
      </dgm:spPr>
      <dgm:t>
        <a:bodyPr/>
        <a:lstStyle/>
        <a:p>
          <a:endParaRPr lang="fr-FR">
            <a:latin typeface="Calibri" panose="020F0502020204030204" pitchFamily="34" charset="0"/>
            <a:cs typeface="Calibri" panose="020F0502020204030204" pitchFamily="34" charset="0"/>
          </a:endParaRPr>
        </a:p>
      </dgm:t>
    </dgm:pt>
    <dgm:pt modelId="{EAD448A9-EF74-4415-8212-8BC203061725}">
      <dgm:prSet custT="1"/>
      <dgm:spPr>
        <a:ln>
          <a:solidFill>
            <a:srgbClr val="FFA200"/>
          </a:solidFill>
        </a:ln>
      </dgm:spPr>
      <dgm:t>
        <a:bodyPr/>
        <a:lstStyle/>
        <a:p>
          <a:pPr>
            <a:buFont typeface="Symbol" panose="05050102010706020507" pitchFamily="18" charset="2"/>
            <a:buChar char=""/>
          </a:pPr>
          <a:r>
            <a:rPr lang="fr-FR" sz="1300" dirty="0">
              <a:latin typeface="Calibri" panose="020F0502020204030204" pitchFamily="34" charset="0"/>
              <a:cs typeface="Calibri" panose="020F0502020204030204" pitchFamily="34" charset="0"/>
            </a:rPr>
            <a:t>Présentation du poste et de la mission confiée</a:t>
          </a:r>
        </a:p>
      </dgm:t>
    </dgm:pt>
    <dgm:pt modelId="{E36582FF-E8B3-48D3-8D62-0708060DCE2F}" type="parTrans" cxnId="{A9041587-1889-4D8B-9695-6B7B3C72AA5D}">
      <dgm:prSet/>
      <dgm:spPr/>
      <dgm:t>
        <a:bodyPr/>
        <a:lstStyle/>
        <a:p>
          <a:endParaRPr lang="fr-FR">
            <a:latin typeface="Calibri" panose="020F0502020204030204" pitchFamily="34" charset="0"/>
            <a:cs typeface="Calibri" panose="020F0502020204030204" pitchFamily="34" charset="0"/>
          </a:endParaRPr>
        </a:p>
      </dgm:t>
    </dgm:pt>
    <dgm:pt modelId="{63C78154-FAB3-4436-85F0-22833255A3E6}" type="sibTrans" cxnId="{A9041587-1889-4D8B-9695-6B7B3C72AA5D}">
      <dgm:prSet/>
      <dgm:spPr>
        <a:solidFill>
          <a:srgbClr val="0016DE"/>
        </a:solidFill>
      </dgm:spPr>
      <dgm:t>
        <a:bodyPr/>
        <a:lstStyle/>
        <a:p>
          <a:endParaRPr lang="fr-FR">
            <a:latin typeface="Calibri" panose="020F0502020204030204" pitchFamily="34" charset="0"/>
            <a:cs typeface="Calibri" panose="020F0502020204030204" pitchFamily="34" charset="0"/>
          </a:endParaRPr>
        </a:p>
      </dgm:t>
    </dgm:pt>
    <dgm:pt modelId="{3A804BFC-4AC2-4796-BE01-D4BB2E361884}">
      <dgm:prSet custT="1"/>
      <dgm:spPr>
        <a:ln>
          <a:solidFill>
            <a:srgbClr val="FFA200"/>
          </a:solidFill>
        </a:ln>
      </dgm:spPr>
      <dgm:t>
        <a:bodyPr/>
        <a:lstStyle/>
        <a:p>
          <a:pPr>
            <a:buFont typeface="Symbol" panose="05050102010706020507" pitchFamily="18" charset="2"/>
            <a:buChar char=""/>
          </a:pPr>
          <a:r>
            <a:rPr lang="fr-FR" sz="1300" dirty="0">
              <a:latin typeface="Calibri" panose="020F0502020204030204" pitchFamily="34" charset="0"/>
              <a:cs typeface="Calibri" panose="020F0502020204030204" pitchFamily="34" charset="0"/>
            </a:rPr>
            <a:t>Bilan de cette journée : questions ? Attentes ?</a:t>
          </a:r>
        </a:p>
      </dgm:t>
    </dgm:pt>
    <dgm:pt modelId="{9A943ED4-8EA8-4140-B620-55A8B00BB3EC}" type="parTrans" cxnId="{6DE52FAC-66A4-48F6-AE11-551FE304FCD2}">
      <dgm:prSet/>
      <dgm:spPr/>
      <dgm:t>
        <a:bodyPr/>
        <a:lstStyle/>
        <a:p>
          <a:endParaRPr lang="fr-FR">
            <a:latin typeface="Calibri" panose="020F0502020204030204" pitchFamily="34" charset="0"/>
            <a:cs typeface="Calibri" panose="020F0502020204030204" pitchFamily="34" charset="0"/>
          </a:endParaRPr>
        </a:p>
      </dgm:t>
    </dgm:pt>
    <dgm:pt modelId="{532EFE77-67C1-4FEA-A270-36CA144F5D26}" type="sibTrans" cxnId="{6DE52FAC-66A4-48F6-AE11-551FE304FCD2}">
      <dgm:prSet/>
      <dgm:spPr/>
      <dgm:t>
        <a:bodyPr/>
        <a:lstStyle/>
        <a:p>
          <a:endParaRPr lang="fr-FR">
            <a:latin typeface="Calibri" panose="020F0502020204030204" pitchFamily="34" charset="0"/>
            <a:cs typeface="Calibri" panose="020F0502020204030204" pitchFamily="34" charset="0"/>
          </a:endParaRPr>
        </a:p>
      </dgm:t>
    </dgm:pt>
    <dgm:pt modelId="{31E722B9-46AC-457D-AC1A-C824DF1A26F3}" type="pres">
      <dgm:prSet presAssocID="{26F37CCC-7897-4197-8D28-33C54BEADBAD}" presName="diagram" presStyleCnt="0">
        <dgm:presLayoutVars>
          <dgm:dir/>
          <dgm:resizeHandles val="exact"/>
        </dgm:presLayoutVars>
      </dgm:prSet>
      <dgm:spPr/>
    </dgm:pt>
    <dgm:pt modelId="{CA23A596-2D9D-46AE-B9FB-F11B19B47A72}" type="pres">
      <dgm:prSet presAssocID="{1A59B2DA-86A8-48A8-86B4-7D4CF55B620E}" presName="node" presStyleLbl="node1" presStyleIdx="0" presStyleCnt="10" custLinFactNeighborX="2651" custLinFactNeighborY="4029">
        <dgm:presLayoutVars>
          <dgm:bulletEnabled val="1"/>
        </dgm:presLayoutVars>
      </dgm:prSet>
      <dgm:spPr/>
    </dgm:pt>
    <dgm:pt modelId="{5B37B0FD-AC06-4F21-8204-B525263A9FA9}" type="pres">
      <dgm:prSet presAssocID="{2C4524DA-6B6D-432B-AC93-5047CCE5DCE6}" presName="sibTrans" presStyleLbl="sibTrans2D1" presStyleIdx="0" presStyleCnt="9" custLinFactNeighborX="14406" custLinFactNeighborY="3518"/>
      <dgm:spPr/>
    </dgm:pt>
    <dgm:pt modelId="{28BA49E6-9F8F-43F7-81EA-54C043B98B4C}" type="pres">
      <dgm:prSet presAssocID="{2C4524DA-6B6D-432B-AC93-5047CCE5DCE6}" presName="connectorText" presStyleLbl="sibTrans2D1" presStyleIdx="0" presStyleCnt="9"/>
      <dgm:spPr/>
    </dgm:pt>
    <dgm:pt modelId="{DA9AAC72-3BCC-4A21-A8FE-102A6A02D3DD}" type="pres">
      <dgm:prSet presAssocID="{3E2D46DC-B4B3-432E-8AB3-CE884A1FC8F7}" presName="node" presStyleLbl="node1" presStyleIdx="1" presStyleCnt="10" custLinFactNeighborX="579" custLinFactNeighborY="119">
        <dgm:presLayoutVars>
          <dgm:bulletEnabled val="1"/>
        </dgm:presLayoutVars>
      </dgm:prSet>
      <dgm:spPr/>
    </dgm:pt>
    <dgm:pt modelId="{D0DA5321-BDDA-432D-BBA3-DF62446DB6C8}" type="pres">
      <dgm:prSet presAssocID="{8FE8BAD9-20E8-48A9-917C-146922AF6235}" presName="sibTrans" presStyleLbl="sibTrans2D1" presStyleIdx="1" presStyleCnt="9" custScaleX="124305"/>
      <dgm:spPr/>
    </dgm:pt>
    <dgm:pt modelId="{6E74F73A-C6F0-4AFB-A664-29066CE7009D}" type="pres">
      <dgm:prSet presAssocID="{8FE8BAD9-20E8-48A9-917C-146922AF6235}" presName="connectorText" presStyleLbl="sibTrans2D1" presStyleIdx="1" presStyleCnt="9"/>
      <dgm:spPr/>
    </dgm:pt>
    <dgm:pt modelId="{B35322EA-34E7-40FB-9F78-920733D866CD}" type="pres">
      <dgm:prSet presAssocID="{CCDFB762-C0A4-4D52-9805-F69F93B613F2}" presName="node" presStyleLbl="node1" presStyleIdx="2" presStyleCnt="10" custLinFactNeighborX="-82" custLinFactNeighborY="-17908">
        <dgm:presLayoutVars>
          <dgm:bulletEnabled val="1"/>
        </dgm:presLayoutVars>
      </dgm:prSet>
      <dgm:spPr/>
    </dgm:pt>
    <dgm:pt modelId="{2A15C313-1298-4C54-A18A-0263F30FF4F4}" type="pres">
      <dgm:prSet presAssocID="{A3AD08AF-61BD-47C3-8659-052A098CBE5D}" presName="sibTrans" presStyleLbl="sibTrans2D1" presStyleIdx="2" presStyleCnt="9"/>
      <dgm:spPr/>
    </dgm:pt>
    <dgm:pt modelId="{0FA3F5C4-D896-494B-8114-278D1E1A6972}" type="pres">
      <dgm:prSet presAssocID="{A3AD08AF-61BD-47C3-8659-052A098CBE5D}" presName="connectorText" presStyleLbl="sibTrans2D1" presStyleIdx="2" presStyleCnt="9"/>
      <dgm:spPr/>
    </dgm:pt>
    <dgm:pt modelId="{6A254816-60F1-490C-B7D3-59D78AB97065}" type="pres">
      <dgm:prSet presAssocID="{982570AA-4450-4A98-AD19-0D91C8D74B4E}" presName="node" presStyleLbl="node1" presStyleIdx="3" presStyleCnt="10" custLinFactNeighborX="2083" custLinFactNeighborY="-27620">
        <dgm:presLayoutVars>
          <dgm:bulletEnabled val="1"/>
        </dgm:presLayoutVars>
      </dgm:prSet>
      <dgm:spPr/>
    </dgm:pt>
    <dgm:pt modelId="{C519E7FD-A88A-47E3-BA21-624FC9D7C87D}" type="pres">
      <dgm:prSet presAssocID="{0C2BD05F-09E1-4A30-A96B-9ADF4C885FBE}" presName="sibTrans" presStyleLbl="sibTrans2D1" presStyleIdx="3" presStyleCnt="9" custScaleX="145017" custLinFactNeighborY="-2647"/>
      <dgm:spPr/>
    </dgm:pt>
    <dgm:pt modelId="{3BA567C1-5B1B-4859-A0BE-7E4127289BF2}" type="pres">
      <dgm:prSet presAssocID="{0C2BD05F-09E1-4A30-A96B-9ADF4C885FBE}" presName="connectorText" presStyleLbl="sibTrans2D1" presStyleIdx="3" presStyleCnt="9"/>
      <dgm:spPr/>
    </dgm:pt>
    <dgm:pt modelId="{6136E2B4-6E84-4DC2-9201-E22B922EBABF}" type="pres">
      <dgm:prSet presAssocID="{73A8F7D0-CE3E-402A-ABA1-139C97AB231C}" presName="node" presStyleLbl="node1" presStyleIdx="4" presStyleCnt="10" custScaleX="106066" custLinFactNeighborX="-931" custLinFactNeighborY="-56082">
        <dgm:presLayoutVars>
          <dgm:bulletEnabled val="1"/>
        </dgm:presLayoutVars>
      </dgm:prSet>
      <dgm:spPr/>
    </dgm:pt>
    <dgm:pt modelId="{BFC2A0FE-8D57-4D5F-9C73-A12CA23EF0CB}" type="pres">
      <dgm:prSet presAssocID="{CE972396-40BD-4187-B0F8-E074DC9DE7BE}" presName="sibTrans" presStyleLbl="sibTrans2D1" presStyleIdx="4" presStyleCnt="9" custLinFactNeighborX="13166"/>
      <dgm:spPr/>
    </dgm:pt>
    <dgm:pt modelId="{E724E138-481D-4785-818C-65D10CF719CB}" type="pres">
      <dgm:prSet presAssocID="{CE972396-40BD-4187-B0F8-E074DC9DE7BE}" presName="connectorText" presStyleLbl="sibTrans2D1" presStyleIdx="4" presStyleCnt="9"/>
      <dgm:spPr/>
    </dgm:pt>
    <dgm:pt modelId="{9D2AB977-1A31-489D-B4FA-854A9731591D}" type="pres">
      <dgm:prSet presAssocID="{90F531F3-DB1C-4B32-B122-474C2596B1D3}" presName="node" presStyleLbl="node1" presStyleIdx="5" presStyleCnt="10" custLinFactNeighborX="-1992" custLinFactNeighborY="-60520">
        <dgm:presLayoutVars>
          <dgm:bulletEnabled val="1"/>
        </dgm:presLayoutVars>
      </dgm:prSet>
      <dgm:spPr/>
    </dgm:pt>
    <dgm:pt modelId="{3892500B-8DA9-472F-8692-91024E66B18B}" type="pres">
      <dgm:prSet presAssocID="{C77055A9-AA70-431B-A5A4-3A9BD4BF7AE1}" presName="sibTrans" presStyleLbl="sibTrans2D1" presStyleIdx="5" presStyleCnt="9" custScaleX="140306"/>
      <dgm:spPr/>
    </dgm:pt>
    <dgm:pt modelId="{2676A044-A807-4C02-A0FE-17B609204486}" type="pres">
      <dgm:prSet presAssocID="{C77055A9-AA70-431B-A5A4-3A9BD4BF7AE1}" presName="connectorText" presStyleLbl="sibTrans2D1" presStyleIdx="5" presStyleCnt="9"/>
      <dgm:spPr/>
    </dgm:pt>
    <dgm:pt modelId="{09CB2531-9945-417B-8013-9ECABFE3419D}" type="pres">
      <dgm:prSet presAssocID="{B531AB49-43D5-4077-A014-C08C7D79EC8A}" presName="node" presStyleLbl="node1" presStyleIdx="6" presStyleCnt="10" custLinFactNeighborX="108" custLinFactNeighborY="-82776">
        <dgm:presLayoutVars>
          <dgm:bulletEnabled val="1"/>
        </dgm:presLayoutVars>
      </dgm:prSet>
      <dgm:spPr/>
    </dgm:pt>
    <dgm:pt modelId="{735FF62C-E80E-4D27-B3E9-3BF7F7C97117}" type="pres">
      <dgm:prSet presAssocID="{3742437E-6D2F-4031-BD57-8277A6C4DD78}" presName="sibTrans" presStyleLbl="sibTrans2D1" presStyleIdx="6" presStyleCnt="9"/>
      <dgm:spPr/>
    </dgm:pt>
    <dgm:pt modelId="{ADB55ADD-8CE5-4661-9AAD-CB80A6A348FD}" type="pres">
      <dgm:prSet presAssocID="{3742437E-6D2F-4031-BD57-8277A6C4DD78}" presName="connectorText" presStyleLbl="sibTrans2D1" presStyleIdx="6" presStyleCnt="9"/>
      <dgm:spPr/>
    </dgm:pt>
    <dgm:pt modelId="{E4355198-CD08-4926-A80B-B7E711409A2D}" type="pres">
      <dgm:prSet presAssocID="{C81EA1CD-574C-4C01-A230-7C84819857AC}" presName="node" presStyleLbl="node1" presStyleIdx="7" presStyleCnt="10" custLinFactNeighborX="-1655" custLinFactNeighborY="-88889">
        <dgm:presLayoutVars>
          <dgm:bulletEnabled val="1"/>
        </dgm:presLayoutVars>
      </dgm:prSet>
      <dgm:spPr/>
    </dgm:pt>
    <dgm:pt modelId="{0AA41D54-F01F-4E84-8733-6D0962821842}" type="pres">
      <dgm:prSet presAssocID="{2F713439-A8F4-4BB6-AC0D-59F17AEFEE3C}" presName="sibTrans" presStyleLbl="sibTrans2D1" presStyleIdx="7" presStyleCnt="9" custScaleX="157691" custLinFactNeighborX="-4061" custLinFactNeighborY="-2393"/>
      <dgm:spPr/>
    </dgm:pt>
    <dgm:pt modelId="{02817678-77C8-4A20-85F0-2E473FF0BBA2}" type="pres">
      <dgm:prSet presAssocID="{2F713439-A8F4-4BB6-AC0D-59F17AEFEE3C}" presName="connectorText" presStyleLbl="sibTrans2D1" presStyleIdx="7" presStyleCnt="9"/>
      <dgm:spPr/>
    </dgm:pt>
    <dgm:pt modelId="{5C22124E-5C7E-4C41-97C6-14A8A7D54EC6}" type="pres">
      <dgm:prSet presAssocID="{EAD448A9-EF74-4415-8212-8BC203061725}" presName="node" presStyleLbl="node1" presStyleIdx="8" presStyleCnt="10" custScaleY="80800" custLinFactY="-15282" custLinFactNeighborX="-1781" custLinFactNeighborY="-100000">
        <dgm:presLayoutVars>
          <dgm:bulletEnabled val="1"/>
        </dgm:presLayoutVars>
      </dgm:prSet>
      <dgm:spPr/>
    </dgm:pt>
    <dgm:pt modelId="{E15FDD3C-CFDB-4DB8-8B6A-CE7F5D6C669B}" type="pres">
      <dgm:prSet presAssocID="{63C78154-FAB3-4436-85F0-22833255A3E6}" presName="sibTrans" presStyleLbl="sibTrans2D1" presStyleIdx="8" presStyleCnt="9"/>
      <dgm:spPr/>
    </dgm:pt>
    <dgm:pt modelId="{7969C17A-93F1-497D-9A6C-867E276B3F99}" type="pres">
      <dgm:prSet presAssocID="{63C78154-FAB3-4436-85F0-22833255A3E6}" presName="connectorText" presStyleLbl="sibTrans2D1" presStyleIdx="8" presStyleCnt="9"/>
      <dgm:spPr/>
    </dgm:pt>
    <dgm:pt modelId="{FCB06322-34E3-48CA-A0E8-BCAEBBC702EA}" type="pres">
      <dgm:prSet presAssocID="{3A804BFC-4AC2-4796-BE01-D4BB2E361884}" presName="node" presStyleLbl="node1" presStyleIdx="9" presStyleCnt="10" custScaleY="80800" custLinFactY="-15163" custLinFactNeighborX="-1202" custLinFactNeighborY="-100000">
        <dgm:presLayoutVars>
          <dgm:bulletEnabled val="1"/>
        </dgm:presLayoutVars>
      </dgm:prSet>
      <dgm:spPr/>
    </dgm:pt>
  </dgm:ptLst>
  <dgm:cxnLst>
    <dgm:cxn modelId="{AF829400-183A-4166-9475-091F257C6B1B}" type="presOf" srcId="{2F713439-A8F4-4BB6-AC0D-59F17AEFEE3C}" destId="{02817678-77C8-4A20-85F0-2E473FF0BBA2}" srcOrd="1" destOrd="0" presId="urn:microsoft.com/office/officeart/2005/8/layout/process5"/>
    <dgm:cxn modelId="{1695C008-AEA7-437B-B239-372ACD63638C}" type="presOf" srcId="{8FE8BAD9-20E8-48A9-917C-146922AF6235}" destId="{D0DA5321-BDDA-432D-BBA3-DF62446DB6C8}" srcOrd="0" destOrd="0" presId="urn:microsoft.com/office/officeart/2005/8/layout/process5"/>
    <dgm:cxn modelId="{AC579F17-055B-47C7-852D-C503161F54AB}" type="presOf" srcId="{3742437E-6D2F-4031-BD57-8277A6C4DD78}" destId="{735FF62C-E80E-4D27-B3E9-3BF7F7C97117}" srcOrd="0" destOrd="0" presId="urn:microsoft.com/office/officeart/2005/8/layout/process5"/>
    <dgm:cxn modelId="{FF89B81E-455B-487D-8253-E1828EB0063C}" type="presOf" srcId="{3E2D46DC-B4B3-432E-8AB3-CE884A1FC8F7}" destId="{DA9AAC72-3BCC-4A21-A8FE-102A6A02D3DD}" srcOrd="0" destOrd="0" presId="urn:microsoft.com/office/officeart/2005/8/layout/process5"/>
    <dgm:cxn modelId="{4F10EF2F-6E56-4035-9968-76EE2BFEDC74}" type="presOf" srcId="{2C4524DA-6B6D-432B-AC93-5047CCE5DCE6}" destId="{5B37B0FD-AC06-4F21-8204-B525263A9FA9}" srcOrd="0" destOrd="0" presId="urn:microsoft.com/office/officeart/2005/8/layout/process5"/>
    <dgm:cxn modelId="{38B4A038-4175-4C24-B5C7-0C7DB9D25216}" type="presOf" srcId="{90F531F3-DB1C-4B32-B122-474C2596B1D3}" destId="{9D2AB977-1A31-489D-B4FA-854A9731591D}" srcOrd="0" destOrd="0" presId="urn:microsoft.com/office/officeart/2005/8/layout/process5"/>
    <dgm:cxn modelId="{DD72FD38-0ED6-4EA6-AC2D-D50939FD1C3B}" type="presOf" srcId="{0C2BD05F-09E1-4A30-A96B-9ADF4C885FBE}" destId="{C519E7FD-A88A-47E3-BA21-624FC9D7C87D}" srcOrd="0" destOrd="0" presId="urn:microsoft.com/office/officeart/2005/8/layout/process5"/>
    <dgm:cxn modelId="{4074053F-6323-495C-AFE6-501AEF11D159}" srcId="{26F37CCC-7897-4197-8D28-33C54BEADBAD}" destId="{73A8F7D0-CE3E-402A-ABA1-139C97AB231C}" srcOrd="4" destOrd="0" parTransId="{6DF02EF4-26E6-45A8-AD07-55B90C2E77C3}" sibTransId="{CE972396-40BD-4187-B0F8-E074DC9DE7BE}"/>
    <dgm:cxn modelId="{1C777440-5C17-4FDC-B90A-C351C0D93355}" type="presOf" srcId="{63C78154-FAB3-4436-85F0-22833255A3E6}" destId="{E15FDD3C-CFDB-4DB8-8B6A-CE7F5D6C669B}" srcOrd="0" destOrd="0" presId="urn:microsoft.com/office/officeart/2005/8/layout/process5"/>
    <dgm:cxn modelId="{66CDA960-6F65-4C14-A91F-75A909D85BAB}" type="presOf" srcId="{B531AB49-43D5-4077-A014-C08C7D79EC8A}" destId="{09CB2531-9945-417B-8013-9ECABFE3419D}" srcOrd="0" destOrd="0" presId="urn:microsoft.com/office/officeart/2005/8/layout/process5"/>
    <dgm:cxn modelId="{4EA13A63-E98B-4DA1-B848-43D07653A7DD}" type="presOf" srcId="{A3AD08AF-61BD-47C3-8659-052A098CBE5D}" destId="{0FA3F5C4-D896-494B-8114-278D1E1A6972}" srcOrd="1" destOrd="0" presId="urn:microsoft.com/office/officeart/2005/8/layout/process5"/>
    <dgm:cxn modelId="{3C9CB945-3DD7-4C8C-AAB2-4A84477F8F3F}" srcId="{26F37CCC-7897-4197-8D28-33C54BEADBAD}" destId="{1A59B2DA-86A8-48A8-86B4-7D4CF55B620E}" srcOrd="0" destOrd="0" parTransId="{3A0C6ECA-1BDC-467E-BD21-402119990CF6}" sibTransId="{2C4524DA-6B6D-432B-AC93-5047CCE5DCE6}"/>
    <dgm:cxn modelId="{63671C70-4C59-42B1-9625-E6EC015359B1}" type="presOf" srcId="{2C4524DA-6B6D-432B-AC93-5047CCE5DCE6}" destId="{28BA49E6-9F8F-43F7-81EA-54C043B98B4C}" srcOrd="1" destOrd="0" presId="urn:microsoft.com/office/officeart/2005/8/layout/process5"/>
    <dgm:cxn modelId="{12EBDC74-532E-492A-9C09-DF892285EE97}" type="presOf" srcId="{26F37CCC-7897-4197-8D28-33C54BEADBAD}" destId="{31E722B9-46AC-457D-AC1A-C824DF1A26F3}" srcOrd="0" destOrd="0" presId="urn:microsoft.com/office/officeart/2005/8/layout/process5"/>
    <dgm:cxn modelId="{C0F4A578-DBE0-44D5-A683-9E4BE2C2A159}" type="presOf" srcId="{3742437E-6D2F-4031-BD57-8277A6C4DD78}" destId="{ADB55ADD-8CE5-4661-9AAD-CB80A6A348FD}" srcOrd="1" destOrd="0" presId="urn:microsoft.com/office/officeart/2005/8/layout/process5"/>
    <dgm:cxn modelId="{5330AC80-49C8-4EB8-8757-348001F3357A}" type="presOf" srcId="{C77055A9-AA70-431B-A5A4-3A9BD4BF7AE1}" destId="{3892500B-8DA9-472F-8692-91024E66B18B}" srcOrd="0" destOrd="0" presId="urn:microsoft.com/office/officeart/2005/8/layout/process5"/>
    <dgm:cxn modelId="{1C45D981-C4D7-452E-BEA0-153127E9BD4D}" srcId="{26F37CCC-7897-4197-8D28-33C54BEADBAD}" destId="{CCDFB762-C0A4-4D52-9805-F69F93B613F2}" srcOrd="2" destOrd="0" parTransId="{9055A83B-FF61-4AE9-A201-E10498BDBD7A}" sibTransId="{A3AD08AF-61BD-47C3-8659-052A098CBE5D}"/>
    <dgm:cxn modelId="{A7DAC586-CDCF-4D9C-AF64-5E7316516FB1}" srcId="{26F37CCC-7897-4197-8D28-33C54BEADBAD}" destId="{3E2D46DC-B4B3-432E-8AB3-CE884A1FC8F7}" srcOrd="1" destOrd="0" parTransId="{D9203D95-8DBE-4C99-BDFA-7A87605DE36E}" sibTransId="{8FE8BAD9-20E8-48A9-917C-146922AF6235}"/>
    <dgm:cxn modelId="{A9041587-1889-4D8B-9695-6B7B3C72AA5D}" srcId="{26F37CCC-7897-4197-8D28-33C54BEADBAD}" destId="{EAD448A9-EF74-4415-8212-8BC203061725}" srcOrd="8" destOrd="0" parTransId="{E36582FF-E8B3-48D3-8D62-0708060DCE2F}" sibTransId="{63C78154-FAB3-4436-85F0-22833255A3E6}"/>
    <dgm:cxn modelId="{F15B549B-AD63-421A-B45F-B80C513CBE34}" type="presOf" srcId="{2F713439-A8F4-4BB6-AC0D-59F17AEFEE3C}" destId="{0AA41D54-F01F-4E84-8733-6D0962821842}" srcOrd="0" destOrd="0" presId="urn:microsoft.com/office/officeart/2005/8/layout/process5"/>
    <dgm:cxn modelId="{CC49E9A2-2218-4A56-8A81-16B395CD7178}" type="presOf" srcId="{C77055A9-AA70-431B-A5A4-3A9BD4BF7AE1}" destId="{2676A044-A807-4C02-A0FE-17B609204486}" srcOrd="1" destOrd="0" presId="urn:microsoft.com/office/officeart/2005/8/layout/process5"/>
    <dgm:cxn modelId="{6DE52FAC-66A4-48F6-AE11-551FE304FCD2}" srcId="{26F37CCC-7897-4197-8D28-33C54BEADBAD}" destId="{3A804BFC-4AC2-4796-BE01-D4BB2E361884}" srcOrd="9" destOrd="0" parTransId="{9A943ED4-8EA8-4140-B620-55A8B00BB3EC}" sibTransId="{532EFE77-67C1-4FEA-A270-36CA144F5D26}"/>
    <dgm:cxn modelId="{150787B7-43B8-4BC4-A969-55D3011FB6C5}" srcId="{26F37CCC-7897-4197-8D28-33C54BEADBAD}" destId="{982570AA-4450-4A98-AD19-0D91C8D74B4E}" srcOrd="3" destOrd="0" parTransId="{871B53B9-5C89-4F65-9888-611A3160B556}" sibTransId="{0C2BD05F-09E1-4A30-A96B-9ADF4C885FBE}"/>
    <dgm:cxn modelId="{C29FFEB9-7717-4EFE-8EB4-5C413DE10401}" type="presOf" srcId="{63C78154-FAB3-4436-85F0-22833255A3E6}" destId="{7969C17A-93F1-497D-9A6C-867E276B3F99}" srcOrd="1" destOrd="0" presId="urn:microsoft.com/office/officeart/2005/8/layout/process5"/>
    <dgm:cxn modelId="{4D8CAEBC-CF4E-4BE6-8E17-163D42F7C97E}" type="presOf" srcId="{73A8F7D0-CE3E-402A-ABA1-139C97AB231C}" destId="{6136E2B4-6E84-4DC2-9201-E22B922EBABF}" srcOrd="0" destOrd="0" presId="urn:microsoft.com/office/officeart/2005/8/layout/process5"/>
    <dgm:cxn modelId="{97B055BF-62AD-49A9-8CC4-92578CE78033}" type="presOf" srcId="{982570AA-4450-4A98-AD19-0D91C8D74B4E}" destId="{6A254816-60F1-490C-B7D3-59D78AB97065}" srcOrd="0" destOrd="0" presId="urn:microsoft.com/office/officeart/2005/8/layout/process5"/>
    <dgm:cxn modelId="{4F5C6EC5-86E8-4052-A32F-F00533F2096B}" type="presOf" srcId="{EAD448A9-EF74-4415-8212-8BC203061725}" destId="{5C22124E-5C7E-4C41-97C6-14A8A7D54EC6}" srcOrd="0" destOrd="0" presId="urn:microsoft.com/office/officeart/2005/8/layout/process5"/>
    <dgm:cxn modelId="{E1D4D9C6-2138-45A1-B67F-213FB31C85EC}" type="presOf" srcId="{CCDFB762-C0A4-4D52-9805-F69F93B613F2}" destId="{B35322EA-34E7-40FB-9F78-920733D866CD}" srcOrd="0" destOrd="0" presId="urn:microsoft.com/office/officeart/2005/8/layout/process5"/>
    <dgm:cxn modelId="{3ED895C7-79A3-4C2B-A7D6-16A25498CF8E}" type="presOf" srcId="{C81EA1CD-574C-4C01-A230-7C84819857AC}" destId="{E4355198-CD08-4926-A80B-B7E711409A2D}" srcOrd="0" destOrd="0" presId="urn:microsoft.com/office/officeart/2005/8/layout/process5"/>
    <dgm:cxn modelId="{8B7ED1CF-1A29-4681-A165-8C7995A2975C}" srcId="{26F37CCC-7897-4197-8D28-33C54BEADBAD}" destId="{B531AB49-43D5-4077-A014-C08C7D79EC8A}" srcOrd="6" destOrd="0" parTransId="{D7B9C9CC-1830-4834-BE04-0CC733EE0BE7}" sibTransId="{3742437E-6D2F-4031-BD57-8277A6C4DD78}"/>
    <dgm:cxn modelId="{34C681D2-FF25-4263-8756-6DBFEFE1575E}" type="presOf" srcId="{8FE8BAD9-20E8-48A9-917C-146922AF6235}" destId="{6E74F73A-C6F0-4AFB-A664-29066CE7009D}" srcOrd="1" destOrd="0" presId="urn:microsoft.com/office/officeart/2005/8/layout/process5"/>
    <dgm:cxn modelId="{87E3BEE2-155C-4F86-84F0-D66A5D5ECC32}" srcId="{26F37CCC-7897-4197-8D28-33C54BEADBAD}" destId="{90F531F3-DB1C-4B32-B122-474C2596B1D3}" srcOrd="5" destOrd="0" parTransId="{63CFF44F-5626-4DE6-A1EF-3132DAD52D32}" sibTransId="{C77055A9-AA70-431B-A5A4-3A9BD4BF7AE1}"/>
    <dgm:cxn modelId="{113F4EE8-B146-47F9-86C3-331F89813326}" type="presOf" srcId="{A3AD08AF-61BD-47C3-8659-052A098CBE5D}" destId="{2A15C313-1298-4C54-A18A-0263F30FF4F4}" srcOrd="0" destOrd="0" presId="urn:microsoft.com/office/officeart/2005/8/layout/process5"/>
    <dgm:cxn modelId="{5E0BE0EA-595C-4D71-88E0-340A185B6FF4}" type="presOf" srcId="{0C2BD05F-09E1-4A30-A96B-9ADF4C885FBE}" destId="{3BA567C1-5B1B-4859-A0BE-7E4127289BF2}" srcOrd="1" destOrd="0" presId="urn:microsoft.com/office/officeart/2005/8/layout/process5"/>
    <dgm:cxn modelId="{1C91BAEE-35D0-44E6-8C6F-01C15EB3C29F}" type="presOf" srcId="{1A59B2DA-86A8-48A8-86B4-7D4CF55B620E}" destId="{CA23A596-2D9D-46AE-B9FB-F11B19B47A72}" srcOrd="0" destOrd="0" presId="urn:microsoft.com/office/officeart/2005/8/layout/process5"/>
    <dgm:cxn modelId="{CB62B2F7-F2AA-4854-87E7-9B522F615512}" type="presOf" srcId="{3A804BFC-4AC2-4796-BE01-D4BB2E361884}" destId="{FCB06322-34E3-48CA-A0E8-BCAEBBC702EA}" srcOrd="0" destOrd="0" presId="urn:microsoft.com/office/officeart/2005/8/layout/process5"/>
    <dgm:cxn modelId="{78BD33F9-EC2C-4920-B010-9B93024C8F31}" type="presOf" srcId="{CE972396-40BD-4187-B0F8-E074DC9DE7BE}" destId="{BFC2A0FE-8D57-4D5F-9C73-A12CA23EF0CB}" srcOrd="0" destOrd="0" presId="urn:microsoft.com/office/officeart/2005/8/layout/process5"/>
    <dgm:cxn modelId="{AE038DF9-71D0-45F0-BE6C-3E2340082799}" srcId="{26F37CCC-7897-4197-8D28-33C54BEADBAD}" destId="{C81EA1CD-574C-4C01-A230-7C84819857AC}" srcOrd="7" destOrd="0" parTransId="{AF5748B7-D0A0-4F19-88A5-426CA8EBEE17}" sibTransId="{2F713439-A8F4-4BB6-AC0D-59F17AEFEE3C}"/>
    <dgm:cxn modelId="{BFFABDFF-E7CD-4B27-B110-4047DB048FAD}" type="presOf" srcId="{CE972396-40BD-4187-B0F8-E074DC9DE7BE}" destId="{E724E138-481D-4785-818C-65D10CF719CB}" srcOrd="1" destOrd="0" presId="urn:microsoft.com/office/officeart/2005/8/layout/process5"/>
    <dgm:cxn modelId="{3E6CA21D-76A7-485C-AA50-0259C2B3CF7B}" type="presParOf" srcId="{31E722B9-46AC-457D-AC1A-C824DF1A26F3}" destId="{CA23A596-2D9D-46AE-B9FB-F11B19B47A72}" srcOrd="0" destOrd="0" presId="urn:microsoft.com/office/officeart/2005/8/layout/process5"/>
    <dgm:cxn modelId="{67CEC18A-19A7-41BE-A0D2-6A27B9A511F5}" type="presParOf" srcId="{31E722B9-46AC-457D-AC1A-C824DF1A26F3}" destId="{5B37B0FD-AC06-4F21-8204-B525263A9FA9}" srcOrd="1" destOrd="0" presId="urn:microsoft.com/office/officeart/2005/8/layout/process5"/>
    <dgm:cxn modelId="{FB3C94B0-B3EC-4D64-9038-07AA8D614A6A}" type="presParOf" srcId="{5B37B0FD-AC06-4F21-8204-B525263A9FA9}" destId="{28BA49E6-9F8F-43F7-81EA-54C043B98B4C}" srcOrd="0" destOrd="0" presId="urn:microsoft.com/office/officeart/2005/8/layout/process5"/>
    <dgm:cxn modelId="{D6FD5A0D-0D2D-466F-8A42-C1A84D7B51F5}" type="presParOf" srcId="{31E722B9-46AC-457D-AC1A-C824DF1A26F3}" destId="{DA9AAC72-3BCC-4A21-A8FE-102A6A02D3DD}" srcOrd="2" destOrd="0" presId="urn:microsoft.com/office/officeart/2005/8/layout/process5"/>
    <dgm:cxn modelId="{86E52C90-3E84-4C80-B9F5-C0F85FE3560F}" type="presParOf" srcId="{31E722B9-46AC-457D-AC1A-C824DF1A26F3}" destId="{D0DA5321-BDDA-432D-BBA3-DF62446DB6C8}" srcOrd="3" destOrd="0" presId="urn:microsoft.com/office/officeart/2005/8/layout/process5"/>
    <dgm:cxn modelId="{E1D81100-6EBF-4636-8294-F2D4823E04CA}" type="presParOf" srcId="{D0DA5321-BDDA-432D-BBA3-DF62446DB6C8}" destId="{6E74F73A-C6F0-4AFB-A664-29066CE7009D}" srcOrd="0" destOrd="0" presId="urn:microsoft.com/office/officeart/2005/8/layout/process5"/>
    <dgm:cxn modelId="{4341F098-90D6-4E24-9FEF-2D3FA5753AE4}" type="presParOf" srcId="{31E722B9-46AC-457D-AC1A-C824DF1A26F3}" destId="{B35322EA-34E7-40FB-9F78-920733D866CD}" srcOrd="4" destOrd="0" presId="urn:microsoft.com/office/officeart/2005/8/layout/process5"/>
    <dgm:cxn modelId="{63ED34AF-1473-4642-9F3E-262E5237CEA9}" type="presParOf" srcId="{31E722B9-46AC-457D-AC1A-C824DF1A26F3}" destId="{2A15C313-1298-4C54-A18A-0263F30FF4F4}" srcOrd="5" destOrd="0" presId="urn:microsoft.com/office/officeart/2005/8/layout/process5"/>
    <dgm:cxn modelId="{98E0C004-1805-4953-8BD3-31939ED590AE}" type="presParOf" srcId="{2A15C313-1298-4C54-A18A-0263F30FF4F4}" destId="{0FA3F5C4-D896-494B-8114-278D1E1A6972}" srcOrd="0" destOrd="0" presId="urn:microsoft.com/office/officeart/2005/8/layout/process5"/>
    <dgm:cxn modelId="{2E6FDF17-54CE-482E-B606-E1D5835D5F7A}" type="presParOf" srcId="{31E722B9-46AC-457D-AC1A-C824DF1A26F3}" destId="{6A254816-60F1-490C-B7D3-59D78AB97065}" srcOrd="6" destOrd="0" presId="urn:microsoft.com/office/officeart/2005/8/layout/process5"/>
    <dgm:cxn modelId="{090BFBEF-4B89-4459-ABD0-12D4ADE691A9}" type="presParOf" srcId="{31E722B9-46AC-457D-AC1A-C824DF1A26F3}" destId="{C519E7FD-A88A-47E3-BA21-624FC9D7C87D}" srcOrd="7" destOrd="0" presId="urn:microsoft.com/office/officeart/2005/8/layout/process5"/>
    <dgm:cxn modelId="{36C32F35-E527-4A37-924E-8261D4B5996C}" type="presParOf" srcId="{C519E7FD-A88A-47E3-BA21-624FC9D7C87D}" destId="{3BA567C1-5B1B-4859-A0BE-7E4127289BF2}" srcOrd="0" destOrd="0" presId="urn:microsoft.com/office/officeart/2005/8/layout/process5"/>
    <dgm:cxn modelId="{DB28541B-BB7E-4086-A68E-E9BEAC955AD9}" type="presParOf" srcId="{31E722B9-46AC-457D-AC1A-C824DF1A26F3}" destId="{6136E2B4-6E84-4DC2-9201-E22B922EBABF}" srcOrd="8" destOrd="0" presId="urn:microsoft.com/office/officeart/2005/8/layout/process5"/>
    <dgm:cxn modelId="{7EEAB93B-752D-42B8-9C71-000091F577E1}" type="presParOf" srcId="{31E722B9-46AC-457D-AC1A-C824DF1A26F3}" destId="{BFC2A0FE-8D57-4D5F-9C73-A12CA23EF0CB}" srcOrd="9" destOrd="0" presId="urn:microsoft.com/office/officeart/2005/8/layout/process5"/>
    <dgm:cxn modelId="{2D7EBFC2-4BBC-4780-B170-C9015B479BB0}" type="presParOf" srcId="{BFC2A0FE-8D57-4D5F-9C73-A12CA23EF0CB}" destId="{E724E138-481D-4785-818C-65D10CF719CB}" srcOrd="0" destOrd="0" presId="urn:microsoft.com/office/officeart/2005/8/layout/process5"/>
    <dgm:cxn modelId="{5DD88595-500A-4A44-B396-47D2A2FA3536}" type="presParOf" srcId="{31E722B9-46AC-457D-AC1A-C824DF1A26F3}" destId="{9D2AB977-1A31-489D-B4FA-854A9731591D}" srcOrd="10" destOrd="0" presId="urn:microsoft.com/office/officeart/2005/8/layout/process5"/>
    <dgm:cxn modelId="{D984FCD7-ACB5-4C58-B2AC-59F0D0EDF960}" type="presParOf" srcId="{31E722B9-46AC-457D-AC1A-C824DF1A26F3}" destId="{3892500B-8DA9-472F-8692-91024E66B18B}" srcOrd="11" destOrd="0" presId="urn:microsoft.com/office/officeart/2005/8/layout/process5"/>
    <dgm:cxn modelId="{B2CA1CC0-1E3D-4FC1-8383-255279C55B13}" type="presParOf" srcId="{3892500B-8DA9-472F-8692-91024E66B18B}" destId="{2676A044-A807-4C02-A0FE-17B609204486}" srcOrd="0" destOrd="0" presId="urn:microsoft.com/office/officeart/2005/8/layout/process5"/>
    <dgm:cxn modelId="{65D4EE0F-1921-4549-AD69-4B49FC76E748}" type="presParOf" srcId="{31E722B9-46AC-457D-AC1A-C824DF1A26F3}" destId="{09CB2531-9945-417B-8013-9ECABFE3419D}" srcOrd="12" destOrd="0" presId="urn:microsoft.com/office/officeart/2005/8/layout/process5"/>
    <dgm:cxn modelId="{17301EB8-C0EA-45BA-ACD9-FFEB6217263E}" type="presParOf" srcId="{31E722B9-46AC-457D-AC1A-C824DF1A26F3}" destId="{735FF62C-E80E-4D27-B3E9-3BF7F7C97117}" srcOrd="13" destOrd="0" presId="urn:microsoft.com/office/officeart/2005/8/layout/process5"/>
    <dgm:cxn modelId="{31F6C0F1-BED3-4922-A834-5FF537F9006C}" type="presParOf" srcId="{735FF62C-E80E-4D27-B3E9-3BF7F7C97117}" destId="{ADB55ADD-8CE5-4661-9AAD-CB80A6A348FD}" srcOrd="0" destOrd="0" presId="urn:microsoft.com/office/officeart/2005/8/layout/process5"/>
    <dgm:cxn modelId="{48DD8480-FBE2-4F0C-BFA1-7526A0E797AB}" type="presParOf" srcId="{31E722B9-46AC-457D-AC1A-C824DF1A26F3}" destId="{E4355198-CD08-4926-A80B-B7E711409A2D}" srcOrd="14" destOrd="0" presId="urn:microsoft.com/office/officeart/2005/8/layout/process5"/>
    <dgm:cxn modelId="{72D11A67-44F2-4AAC-B142-2700E34C8093}" type="presParOf" srcId="{31E722B9-46AC-457D-AC1A-C824DF1A26F3}" destId="{0AA41D54-F01F-4E84-8733-6D0962821842}" srcOrd="15" destOrd="0" presId="urn:microsoft.com/office/officeart/2005/8/layout/process5"/>
    <dgm:cxn modelId="{621C4482-B7DF-4B54-8CF3-7F29F2F41D5C}" type="presParOf" srcId="{0AA41D54-F01F-4E84-8733-6D0962821842}" destId="{02817678-77C8-4A20-85F0-2E473FF0BBA2}" srcOrd="0" destOrd="0" presId="urn:microsoft.com/office/officeart/2005/8/layout/process5"/>
    <dgm:cxn modelId="{281F5D05-A5D3-4413-82CB-56CB74C519BD}" type="presParOf" srcId="{31E722B9-46AC-457D-AC1A-C824DF1A26F3}" destId="{5C22124E-5C7E-4C41-97C6-14A8A7D54EC6}" srcOrd="16" destOrd="0" presId="urn:microsoft.com/office/officeart/2005/8/layout/process5"/>
    <dgm:cxn modelId="{3D76F533-6167-4A3C-8E06-179A44B0934B}" type="presParOf" srcId="{31E722B9-46AC-457D-AC1A-C824DF1A26F3}" destId="{E15FDD3C-CFDB-4DB8-8B6A-CE7F5D6C669B}" srcOrd="17" destOrd="0" presId="urn:microsoft.com/office/officeart/2005/8/layout/process5"/>
    <dgm:cxn modelId="{55929C92-66A3-445B-B53F-3D91CFB0A4A3}" type="presParOf" srcId="{E15FDD3C-CFDB-4DB8-8B6A-CE7F5D6C669B}" destId="{7969C17A-93F1-497D-9A6C-867E276B3F99}" srcOrd="0" destOrd="0" presId="urn:microsoft.com/office/officeart/2005/8/layout/process5"/>
    <dgm:cxn modelId="{B9C1F3C4-039C-4BC4-8F98-83C8A0D2B4C0}" type="presParOf" srcId="{31E722B9-46AC-457D-AC1A-C824DF1A26F3}" destId="{FCB06322-34E3-48CA-A0E8-BCAEBBC702EA}" srcOrd="18" destOrd="0" presId="urn:microsoft.com/office/officeart/2005/8/layout/process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3A596-2D9D-46AE-B9FB-F11B19B47A72}">
      <dsp:nvSpPr>
        <dsp:cNvPr id="0" name=""/>
        <dsp:cNvSpPr/>
      </dsp:nvSpPr>
      <dsp:spPr>
        <a:xfrm>
          <a:off x="1306172" y="48016"/>
          <a:ext cx="1934843" cy="1160905"/>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Calibri" panose="020F0502020204030204" pitchFamily="34" charset="0"/>
              <a:cs typeface="Calibri" panose="020F0502020204030204" pitchFamily="34" charset="0"/>
            </a:rPr>
            <a:t>Accueil du nouvel arrivant à l’accueil</a:t>
          </a:r>
          <a:endParaRPr lang="en-US" sz="1300" kern="1200" dirty="0">
            <a:latin typeface="Calibri" panose="020F0502020204030204" pitchFamily="34" charset="0"/>
            <a:cs typeface="Calibri" panose="020F0502020204030204" pitchFamily="34" charset="0"/>
          </a:endParaRPr>
        </a:p>
      </dsp:txBody>
      <dsp:txXfrm>
        <a:off x="1340174" y="82018"/>
        <a:ext cx="1866839" cy="1092901"/>
      </dsp:txXfrm>
    </dsp:sp>
    <dsp:sp modelId="{5B37B0FD-AC06-4F21-8204-B525263A9FA9}">
      <dsp:nvSpPr>
        <dsp:cNvPr id="0" name=""/>
        <dsp:cNvSpPr/>
      </dsp:nvSpPr>
      <dsp:spPr>
        <a:xfrm rot="21541533">
          <a:off x="3458472" y="382920"/>
          <a:ext cx="388995"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3458480" y="479880"/>
        <a:ext cx="272297" cy="287905"/>
      </dsp:txXfrm>
    </dsp:sp>
    <dsp:sp modelId="{DA9AAC72-3BCC-4A21-A8FE-102A6A02D3DD}">
      <dsp:nvSpPr>
        <dsp:cNvPr id="0" name=""/>
        <dsp:cNvSpPr/>
      </dsp:nvSpPr>
      <dsp:spPr>
        <a:xfrm>
          <a:off x="3974862" y="2624"/>
          <a:ext cx="1934843" cy="1160905"/>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Calibri" panose="020F0502020204030204" pitchFamily="34" charset="0"/>
              <a:cs typeface="Calibri" panose="020F0502020204030204" pitchFamily="34" charset="0"/>
            </a:rPr>
            <a:t>Visite des locaux : services, zones dédiées aux salariés, restaurant d’entreprise …</a:t>
          </a:r>
          <a:endParaRPr lang="en-US" sz="1300" kern="1200" dirty="0">
            <a:latin typeface="Calibri" panose="020F0502020204030204" pitchFamily="34" charset="0"/>
            <a:cs typeface="Calibri" panose="020F0502020204030204" pitchFamily="34" charset="0"/>
          </a:endParaRPr>
        </a:p>
      </dsp:txBody>
      <dsp:txXfrm>
        <a:off x="4008864" y="36626"/>
        <a:ext cx="1866839" cy="1092901"/>
      </dsp:txXfrm>
    </dsp:sp>
    <dsp:sp modelId="{D0DA5321-BDDA-432D-BBA3-DF62446DB6C8}">
      <dsp:nvSpPr>
        <dsp:cNvPr id="0" name=""/>
        <dsp:cNvSpPr/>
      </dsp:nvSpPr>
      <dsp:spPr>
        <a:xfrm rot="5425479">
          <a:off x="4749943" y="1197470"/>
          <a:ext cx="372018"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Calibri" panose="020F0502020204030204" pitchFamily="34" charset="0"/>
            <a:cs typeface="Calibri" panose="020F0502020204030204" pitchFamily="34" charset="0"/>
          </a:endParaRPr>
        </a:p>
      </dsp:txBody>
      <dsp:txXfrm rot="-5400000">
        <a:off x="4792413" y="1251383"/>
        <a:ext cx="287905" cy="260413"/>
      </dsp:txXfrm>
    </dsp:sp>
    <dsp:sp modelId="{B35322EA-34E7-40FB-9F78-920733D866CD}">
      <dsp:nvSpPr>
        <dsp:cNvPr id="0" name=""/>
        <dsp:cNvSpPr/>
      </dsp:nvSpPr>
      <dsp:spPr>
        <a:xfrm>
          <a:off x="3962073" y="1728191"/>
          <a:ext cx="1934843" cy="1160905"/>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Calibri" panose="020F0502020204030204" pitchFamily="34" charset="0"/>
              <a:cs typeface="Calibri" panose="020F0502020204030204" pitchFamily="34" charset="0"/>
            </a:rPr>
            <a:t>Café d’accueil &amp; mot de bienvenue ou réunion (par une personne de l’équipe/parrain/tuteur/</a:t>
          </a:r>
          <a:br>
            <a:rPr lang="fr-FR" sz="1300" kern="1200" dirty="0">
              <a:latin typeface="Calibri" panose="020F0502020204030204" pitchFamily="34" charset="0"/>
              <a:cs typeface="Calibri" panose="020F0502020204030204" pitchFamily="34" charset="0"/>
            </a:rPr>
          </a:br>
          <a:r>
            <a:rPr lang="fr-FR" sz="1300" kern="1200" dirty="0">
              <a:latin typeface="Calibri" panose="020F0502020204030204" pitchFamily="34" charset="0"/>
              <a:cs typeface="Calibri" panose="020F0502020204030204" pitchFamily="34" charset="0"/>
            </a:rPr>
            <a:t>N+1)</a:t>
          </a:r>
          <a:endParaRPr lang="en-US" sz="1300" kern="1200" dirty="0">
            <a:latin typeface="Calibri" panose="020F0502020204030204" pitchFamily="34" charset="0"/>
            <a:cs typeface="Calibri" panose="020F0502020204030204" pitchFamily="34" charset="0"/>
          </a:endParaRPr>
        </a:p>
      </dsp:txBody>
      <dsp:txXfrm>
        <a:off x="3996075" y="1762193"/>
        <a:ext cx="1866839" cy="1092901"/>
      </dsp:txXfrm>
    </dsp:sp>
    <dsp:sp modelId="{2A15C313-1298-4C54-A18A-0263F30FF4F4}">
      <dsp:nvSpPr>
        <dsp:cNvPr id="0" name=""/>
        <dsp:cNvSpPr/>
      </dsp:nvSpPr>
      <dsp:spPr>
        <a:xfrm rot="10945250">
          <a:off x="3412864" y="2012814"/>
          <a:ext cx="388331"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latin typeface="Calibri" panose="020F0502020204030204" pitchFamily="34" charset="0"/>
            <a:cs typeface="Calibri" panose="020F0502020204030204" pitchFamily="34" charset="0"/>
          </a:endParaRPr>
        </a:p>
      </dsp:txBody>
      <dsp:txXfrm rot="10800000">
        <a:off x="3529311" y="2111242"/>
        <a:ext cx="271832" cy="287905"/>
      </dsp:txXfrm>
    </dsp:sp>
    <dsp:sp modelId="{6A254816-60F1-490C-B7D3-59D78AB97065}">
      <dsp:nvSpPr>
        <dsp:cNvPr id="0" name=""/>
        <dsp:cNvSpPr/>
      </dsp:nvSpPr>
      <dsp:spPr>
        <a:xfrm>
          <a:off x="1295182" y="1615444"/>
          <a:ext cx="1934843" cy="1160905"/>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dirty="0">
              <a:latin typeface="Calibri" panose="020F0502020204030204" pitchFamily="34" charset="0"/>
              <a:cs typeface="Calibri" panose="020F0502020204030204" pitchFamily="34" charset="0"/>
            </a:rPr>
            <a:t>Remise du livret d’accueil (dont organigramme du cabinet &amp; procédures)</a:t>
          </a:r>
        </a:p>
      </dsp:txBody>
      <dsp:txXfrm>
        <a:off x="1329184" y="1649446"/>
        <a:ext cx="1866839" cy="1092901"/>
      </dsp:txXfrm>
    </dsp:sp>
    <dsp:sp modelId="{C519E7FD-A88A-47E3-BA21-624FC9D7C87D}">
      <dsp:nvSpPr>
        <dsp:cNvPr id="0" name=""/>
        <dsp:cNvSpPr/>
      </dsp:nvSpPr>
      <dsp:spPr>
        <a:xfrm rot="5399212">
          <a:off x="2092343" y="2738835"/>
          <a:ext cx="340885"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latin typeface="Calibri" panose="020F0502020204030204" pitchFamily="34" charset="0"/>
            <a:cs typeface="Calibri" panose="020F0502020204030204" pitchFamily="34" charset="0"/>
          </a:endParaRPr>
        </a:p>
      </dsp:txBody>
      <dsp:txXfrm rot="-5400000">
        <a:off x="2118822" y="2808313"/>
        <a:ext cx="287905" cy="238620"/>
      </dsp:txXfrm>
    </dsp:sp>
    <dsp:sp modelId="{6136E2B4-6E84-4DC2-9201-E22B922EBABF}">
      <dsp:nvSpPr>
        <dsp:cNvPr id="0" name=""/>
        <dsp:cNvSpPr/>
      </dsp:nvSpPr>
      <dsp:spPr>
        <a:xfrm>
          <a:off x="1236866" y="3219870"/>
          <a:ext cx="2052210" cy="1160905"/>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dirty="0">
              <a:latin typeface="Calibri" panose="020F0502020204030204" pitchFamily="34" charset="0"/>
              <a:cs typeface="Calibri" panose="020F0502020204030204" pitchFamily="34" charset="0"/>
            </a:rPr>
            <a:t>Entretien avec les RH : formalités administratives &amp; consignes importantes, mutuelle/complémentaire, assurances, badge…</a:t>
          </a:r>
        </a:p>
      </dsp:txBody>
      <dsp:txXfrm>
        <a:off x="1270868" y="3253872"/>
        <a:ext cx="1984206" cy="1092901"/>
      </dsp:txXfrm>
    </dsp:sp>
    <dsp:sp modelId="{BFC2A0FE-8D57-4D5F-9C73-A12CA23EF0CB}">
      <dsp:nvSpPr>
        <dsp:cNvPr id="0" name=""/>
        <dsp:cNvSpPr/>
      </dsp:nvSpPr>
      <dsp:spPr>
        <a:xfrm rot="21535530">
          <a:off x="3507373" y="3534303"/>
          <a:ext cx="399376"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latin typeface="Calibri" panose="020F0502020204030204" pitchFamily="34" charset="0"/>
            <a:cs typeface="Calibri" panose="020F0502020204030204" pitchFamily="34" charset="0"/>
          </a:endParaRPr>
        </a:p>
      </dsp:txBody>
      <dsp:txXfrm>
        <a:off x="3507384" y="3631394"/>
        <a:ext cx="279563" cy="287905"/>
      </dsp:txXfrm>
    </dsp:sp>
    <dsp:sp modelId="{9D2AB977-1A31-489D-B4FA-854A9731591D}">
      <dsp:nvSpPr>
        <dsp:cNvPr id="0" name=""/>
        <dsp:cNvSpPr/>
      </dsp:nvSpPr>
      <dsp:spPr>
        <a:xfrm>
          <a:off x="4042485" y="3168349"/>
          <a:ext cx="1934843" cy="1160905"/>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dirty="0">
              <a:latin typeface="Calibri" panose="020F0502020204030204" pitchFamily="34" charset="0"/>
              <a:cs typeface="Calibri" panose="020F0502020204030204" pitchFamily="34" charset="0"/>
            </a:rPr>
            <a:t>Remise du matériel informatique : ouverture des accès, boîte mail etc.</a:t>
          </a:r>
        </a:p>
      </dsp:txBody>
      <dsp:txXfrm>
        <a:off x="4076487" y="3202351"/>
        <a:ext cx="1866839" cy="1092901"/>
      </dsp:txXfrm>
    </dsp:sp>
    <dsp:sp modelId="{3892500B-8DA9-472F-8692-91024E66B18B}">
      <dsp:nvSpPr>
        <dsp:cNvPr id="0" name=""/>
        <dsp:cNvSpPr/>
      </dsp:nvSpPr>
      <dsp:spPr>
        <a:xfrm rot="5316698">
          <a:off x="4838285" y="4339384"/>
          <a:ext cx="383498"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latin typeface="Calibri" panose="020F0502020204030204" pitchFamily="34" charset="0"/>
            <a:cs typeface="Calibri" panose="020F0502020204030204" pitchFamily="34" charset="0"/>
          </a:endParaRPr>
        </a:p>
      </dsp:txBody>
      <dsp:txXfrm rot="-5400000">
        <a:off x="4884688" y="4387572"/>
        <a:ext cx="287905" cy="268449"/>
      </dsp:txXfrm>
    </dsp:sp>
    <dsp:sp modelId="{09CB2531-9945-417B-8013-9ECABFE3419D}">
      <dsp:nvSpPr>
        <dsp:cNvPr id="0" name=""/>
        <dsp:cNvSpPr/>
      </dsp:nvSpPr>
      <dsp:spPr>
        <a:xfrm>
          <a:off x="4083117" y="4844821"/>
          <a:ext cx="1934843" cy="1160905"/>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dirty="0">
              <a:latin typeface="Calibri" panose="020F0502020204030204" pitchFamily="34" charset="0"/>
              <a:cs typeface="Calibri" panose="020F0502020204030204" pitchFamily="34" charset="0"/>
            </a:rPr>
            <a:t>Déjeuner avec l’équipe</a:t>
          </a:r>
        </a:p>
      </dsp:txBody>
      <dsp:txXfrm>
        <a:off x="4117119" y="4878823"/>
        <a:ext cx="1866839" cy="1092901"/>
      </dsp:txXfrm>
    </dsp:sp>
    <dsp:sp modelId="{735FF62C-E80E-4D27-B3E9-3BF7F7C97117}">
      <dsp:nvSpPr>
        <dsp:cNvPr id="0" name=""/>
        <dsp:cNvSpPr/>
      </dsp:nvSpPr>
      <dsp:spPr>
        <a:xfrm rot="10888924">
          <a:off x="3477008" y="5150184"/>
          <a:ext cx="428409"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latin typeface="Calibri" panose="020F0502020204030204" pitchFamily="34" charset="0"/>
            <a:cs typeface="Calibri" panose="020F0502020204030204" pitchFamily="34" charset="0"/>
          </a:endParaRPr>
        </a:p>
      </dsp:txBody>
      <dsp:txXfrm rot="10800000">
        <a:off x="3605510" y="5247814"/>
        <a:ext cx="299886" cy="287905"/>
      </dsp:txXfrm>
    </dsp:sp>
    <dsp:sp modelId="{E4355198-CD08-4926-A80B-B7E711409A2D}">
      <dsp:nvSpPr>
        <dsp:cNvPr id="0" name=""/>
        <dsp:cNvSpPr/>
      </dsp:nvSpPr>
      <dsp:spPr>
        <a:xfrm>
          <a:off x="1340225" y="4773855"/>
          <a:ext cx="1934843" cy="1160905"/>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dirty="0">
              <a:latin typeface="Calibri" panose="020F0502020204030204" pitchFamily="34" charset="0"/>
              <a:cs typeface="Calibri" panose="020F0502020204030204" pitchFamily="34" charset="0"/>
            </a:rPr>
            <a:t>Présentation des outils de travail : intranet, outils utilisés par le cabinet, norme de sécurité …</a:t>
          </a:r>
        </a:p>
      </dsp:txBody>
      <dsp:txXfrm>
        <a:off x="1374227" y="4807857"/>
        <a:ext cx="1866839" cy="1092901"/>
      </dsp:txXfrm>
    </dsp:sp>
    <dsp:sp modelId="{0AA41D54-F01F-4E84-8733-6D0962821842}">
      <dsp:nvSpPr>
        <dsp:cNvPr id="0" name=""/>
        <dsp:cNvSpPr/>
      </dsp:nvSpPr>
      <dsp:spPr>
        <a:xfrm rot="5405525">
          <a:off x="2100910" y="5910114"/>
          <a:ext cx="390752"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latin typeface="Calibri" panose="020F0502020204030204" pitchFamily="34" charset="0"/>
            <a:cs typeface="Calibri" panose="020F0502020204030204" pitchFamily="34" charset="0"/>
          </a:endParaRPr>
        </a:p>
      </dsp:txBody>
      <dsp:txXfrm rot="-5400000">
        <a:off x="2152428" y="5954658"/>
        <a:ext cx="287905" cy="273526"/>
      </dsp:txXfrm>
    </dsp:sp>
    <dsp:sp modelId="{5C22124E-5C7E-4C41-97C6-14A8A7D54EC6}">
      <dsp:nvSpPr>
        <dsp:cNvPr id="0" name=""/>
        <dsp:cNvSpPr/>
      </dsp:nvSpPr>
      <dsp:spPr>
        <a:xfrm>
          <a:off x="1337787" y="6402300"/>
          <a:ext cx="1934843" cy="938011"/>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dirty="0">
              <a:latin typeface="Calibri" panose="020F0502020204030204" pitchFamily="34" charset="0"/>
              <a:cs typeface="Calibri" panose="020F0502020204030204" pitchFamily="34" charset="0"/>
            </a:rPr>
            <a:t>Présentation du poste et de la mission confiée</a:t>
          </a:r>
        </a:p>
      </dsp:txBody>
      <dsp:txXfrm>
        <a:off x="1365260" y="6429773"/>
        <a:ext cx="1879897" cy="883065"/>
      </dsp:txXfrm>
    </dsp:sp>
    <dsp:sp modelId="{E15FDD3C-CFDB-4DB8-8B6A-CE7F5D6C669B}">
      <dsp:nvSpPr>
        <dsp:cNvPr id="0" name=""/>
        <dsp:cNvSpPr/>
      </dsp:nvSpPr>
      <dsp:spPr>
        <a:xfrm rot="1746">
          <a:off x="3445361" y="6632070"/>
          <a:ext cx="416124" cy="479841"/>
        </a:xfrm>
        <a:prstGeom prst="rightArrow">
          <a:avLst>
            <a:gd name="adj1" fmla="val 60000"/>
            <a:gd name="adj2" fmla="val 50000"/>
          </a:avLst>
        </a:prstGeom>
        <a:solidFill>
          <a:srgbClr val="001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latin typeface="Calibri" panose="020F0502020204030204" pitchFamily="34" charset="0"/>
            <a:cs typeface="Calibri" panose="020F0502020204030204" pitchFamily="34" charset="0"/>
          </a:endParaRPr>
        </a:p>
      </dsp:txBody>
      <dsp:txXfrm>
        <a:off x="3445361" y="6728006"/>
        <a:ext cx="291287" cy="287905"/>
      </dsp:txXfrm>
    </dsp:sp>
    <dsp:sp modelId="{FCB06322-34E3-48CA-A0E8-BCAEBBC702EA}">
      <dsp:nvSpPr>
        <dsp:cNvPr id="0" name=""/>
        <dsp:cNvSpPr/>
      </dsp:nvSpPr>
      <dsp:spPr>
        <a:xfrm>
          <a:off x="4057770" y="6403681"/>
          <a:ext cx="1934843" cy="938011"/>
        </a:xfrm>
        <a:prstGeom prst="roundRect">
          <a:avLst>
            <a:gd name="adj" fmla="val 10000"/>
          </a:avLst>
        </a:prstGeom>
        <a:solidFill>
          <a:schemeClr val="lt1">
            <a:hueOff val="0"/>
            <a:satOff val="0"/>
            <a:lumOff val="0"/>
            <a:alphaOff val="0"/>
          </a:schemeClr>
        </a:solidFill>
        <a:ln w="12700" cap="flat" cmpd="sng" algn="ctr">
          <a:solidFill>
            <a:srgbClr val="FFA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fr-FR" sz="1300" kern="1200" dirty="0">
              <a:latin typeface="Calibri" panose="020F0502020204030204" pitchFamily="34" charset="0"/>
              <a:cs typeface="Calibri" panose="020F0502020204030204" pitchFamily="34" charset="0"/>
            </a:rPr>
            <a:t>Bilan de cette journée : questions ? Attentes ?</a:t>
          </a:r>
        </a:p>
      </dsp:txBody>
      <dsp:txXfrm>
        <a:off x="4085243" y="6431154"/>
        <a:ext cx="1879897" cy="8830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52BFD-6910-47F2-B2AC-8DDC30592B05}" type="datetimeFigureOut">
              <a:rPr lang="fr-FR" smtClean="0"/>
              <a:t>22/05/2023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C8864-6EC8-443E-A78F-51F3934AB88C}" type="slidenum">
              <a:rPr lang="fr-FR" smtClean="0"/>
              <a:t>‹N°›</a:t>
            </a:fld>
            <a:endParaRPr lang="fr-FR"/>
          </a:p>
        </p:txBody>
      </p:sp>
    </p:spTree>
    <p:extLst>
      <p:ext uri="{BB962C8B-B14F-4D97-AF65-F5344CB8AC3E}">
        <p14:creationId xmlns:p14="http://schemas.microsoft.com/office/powerpoint/2010/main" val="340305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88EA8379-27F2-4E1D-7DB9-BC021BB3FA12}"/>
              </a:ext>
            </a:extLst>
          </p:cNvPr>
          <p:cNvSpPr>
            <a:spLocks noGrp="1" noRot="1" noChangeAspect="1" noTextEdit="1"/>
          </p:cNvSpPr>
          <p:nvPr>
            <p:ph type="sldImg"/>
          </p:nvPr>
        </p:nvSpPr>
        <p:spPr>
          <a:ln>
            <a:headEnd/>
            <a:tailEnd/>
          </a:ln>
        </p:spPr>
      </p:sp>
      <p:sp>
        <p:nvSpPr>
          <p:cNvPr id="28675" name="Espace réservé des notes 2">
            <a:extLst>
              <a:ext uri="{FF2B5EF4-FFF2-40B4-BE49-F238E27FC236}">
                <a16:creationId xmlns:a16="http://schemas.microsoft.com/office/drawing/2014/main" id="{BA6F65A9-8063-D5FE-6677-8878FE7E4B4D}"/>
              </a:ext>
            </a:extLst>
          </p:cNvPr>
          <p:cNvSpPr txBox="1">
            <a:spLocks noGrp="1"/>
          </p:cNvSpPr>
          <p:nvPr>
            <p:ph type="body" idx="1"/>
          </p:nvPr>
        </p:nvSpPr>
        <p:spPr/>
        <p:txBody>
          <a:bodyPr/>
          <a:lstStyle/>
          <a:p>
            <a:pPr marL="158750" indent="0" eaLnBrk="1" hangingPunct="1">
              <a:buSzPts val="1100"/>
              <a:buFont typeface="Arial" panose="020B0604020202020204" pitchFamily="34" charset="0"/>
              <a:buNone/>
            </a:pPr>
            <a:endParaRPr lang="fr-FR" altLang="fr-FR"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a16="http://schemas.microsoft.com/office/drawing/2014/main" id="{B104FA4F-9FAF-49BA-F580-225876A13A17}"/>
              </a:ext>
            </a:extLst>
          </p:cNvPr>
          <p:cNvSpPr>
            <a:spLocks noGrp="1" noRot="1" noChangeAspect="1" noTextEdit="1"/>
          </p:cNvSpPr>
          <p:nvPr>
            <p:ph type="sldImg"/>
          </p:nvPr>
        </p:nvSpPr>
        <p:spPr>
          <a:ln>
            <a:headEnd/>
            <a:tailEnd/>
          </a:ln>
        </p:spPr>
      </p:sp>
      <p:sp>
        <p:nvSpPr>
          <p:cNvPr id="47107" name="Espace réservé des notes 2">
            <a:extLst>
              <a:ext uri="{FF2B5EF4-FFF2-40B4-BE49-F238E27FC236}">
                <a16:creationId xmlns:a16="http://schemas.microsoft.com/office/drawing/2014/main" id="{9B9BF4E3-561D-55CD-14E4-B60BE2BF001C}"/>
              </a:ext>
            </a:extLst>
          </p:cNvPr>
          <p:cNvSpPr txBox="1">
            <a:spLocks noGrp="1"/>
          </p:cNvSpPr>
          <p:nvPr>
            <p:ph type="body" idx="1"/>
          </p:nvPr>
        </p:nvSpPr>
        <p:spPr/>
        <p:txBody>
          <a:bodyPr/>
          <a:lstStyle/>
          <a:p>
            <a:pPr marL="158750" indent="0"/>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2B62D4F3-EB1A-049D-B409-17D2DA44C635}"/>
              </a:ext>
            </a:extLst>
          </p:cNvPr>
          <p:cNvSpPr>
            <a:spLocks noGrp="1" noRot="1" noChangeAspect="1" noTextEdit="1"/>
          </p:cNvSpPr>
          <p:nvPr>
            <p:ph type="sldImg"/>
          </p:nvPr>
        </p:nvSpPr>
        <p:spPr>
          <a:ln>
            <a:headEnd/>
            <a:tailEnd/>
          </a:ln>
        </p:spPr>
      </p:sp>
      <p:sp>
        <p:nvSpPr>
          <p:cNvPr id="49155" name="Espace réservé des notes 2">
            <a:extLst>
              <a:ext uri="{FF2B5EF4-FFF2-40B4-BE49-F238E27FC236}">
                <a16:creationId xmlns:a16="http://schemas.microsoft.com/office/drawing/2014/main" id="{08A8AE87-B2F1-D086-B5B5-22783521E2B4}"/>
              </a:ext>
            </a:extLst>
          </p:cNvPr>
          <p:cNvSpPr txBox="1">
            <a:spLocks noGrp="1"/>
          </p:cNvSpPr>
          <p:nvPr>
            <p:ph type="body" idx="1"/>
          </p:nvPr>
        </p:nvSpPr>
        <p:spPr/>
        <p:txBody>
          <a:bodyPr/>
          <a:lstStyle/>
          <a:p>
            <a:pPr marL="158750" indent="0" eaLnBrk="1" hangingPunct="1">
              <a:buSzPts val="1100"/>
              <a:buFont typeface="Arial" panose="020B0604020202020204" pitchFamily="34" charset="0"/>
              <a:buNone/>
            </a:pPr>
            <a:endParaRPr lang="fr-FR" altLang="fr-FR"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4829BDF1-7077-450B-411B-0C49FDE6D9C5}"/>
              </a:ext>
            </a:extLst>
          </p:cNvPr>
          <p:cNvSpPr>
            <a:spLocks noGrp="1" noRot="1" noChangeAspect="1" noTextEdit="1"/>
          </p:cNvSpPr>
          <p:nvPr>
            <p:ph type="sldImg"/>
          </p:nvPr>
        </p:nvSpPr>
        <p:spPr>
          <a:ln>
            <a:headEnd/>
            <a:tailEnd/>
          </a:ln>
        </p:spPr>
      </p:sp>
      <p:sp>
        <p:nvSpPr>
          <p:cNvPr id="30723" name="Espace réservé des notes 2">
            <a:extLst>
              <a:ext uri="{FF2B5EF4-FFF2-40B4-BE49-F238E27FC236}">
                <a16:creationId xmlns:a16="http://schemas.microsoft.com/office/drawing/2014/main" id="{24413D69-E573-17AF-07A1-256017E12BB9}"/>
              </a:ext>
            </a:extLst>
          </p:cNvPr>
          <p:cNvSpPr txBox="1">
            <a:spLocks noGrp="1"/>
          </p:cNvSpPr>
          <p:nvPr>
            <p:ph type="body" idx="1"/>
          </p:nvPr>
        </p:nvSpPr>
        <p:spPr/>
        <p:txBody>
          <a:bodyPr/>
          <a:lstStyle/>
          <a:p>
            <a:pPr marL="158750" indent="0" eaLnBrk="1" hangingPunct="1">
              <a:buSzPts val="1100"/>
              <a:buFont typeface="Arial" panose="020B0604020202020204" pitchFamily="34" charset="0"/>
              <a:buNone/>
            </a:pPr>
            <a:endParaRPr lang="fr-FR" altLang="fr-FR"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1BAA505B-EAEA-5B14-C68A-3CA3FA78485E}"/>
              </a:ext>
            </a:extLst>
          </p:cNvPr>
          <p:cNvSpPr>
            <a:spLocks noGrp="1" noRot="1" noChangeAspect="1" noTextEdit="1"/>
          </p:cNvSpPr>
          <p:nvPr>
            <p:ph type="sldImg"/>
          </p:nvPr>
        </p:nvSpPr>
        <p:spPr>
          <a:ln>
            <a:headEnd/>
            <a:tailEnd/>
          </a:ln>
        </p:spPr>
      </p:sp>
      <p:sp>
        <p:nvSpPr>
          <p:cNvPr id="32771" name="Espace réservé des notes 2">
            <a:extLst>
              <a:ext uri="{FF2B5EF4-FFF2-40B4-BE49-F238E27FC236}">
                <a16:creationId xmlns:a16="http://schemas.microsoft.com/office/drawing/2014/main" id="{5C920BC3-CEE7-964D-9E8A-9224E0E0AB9F}"/>
              </a:ext>
            </a:extLst>
          </p:cNvPr>
          <p:cNvSpPr txBox="1">
            <a:spLocks noGrp="1"/>
          </p:cNvSpPr>
          <p:nvPr>
            <p:ph type="body" idx="1"/>
          </p:nvPr>
        </p:nvSpPr>
        <p:spPr/>
        <p:txBody>
          <a:bodyPr/>
          <a:lstStyle/>
          <a:p>
            <a:pPr marL="158750" indent="0" eaLnBrk="1" hangingPunct="1">
              <a:buSzPts val="1100"/>
            </a:pPr>
            <a:endParaRPr lang="fr-FR" altLang="fr-FR"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DA52A350-B6DA-9508-13EC-89C73B7B2E31}"/>
              </a:ext>
            </a:extLst>
          </p:cNvPr>
          <p:cNvSpPr>
            <a:spLocks noGrp="1" noRot="1" noChangeAspect="1" noTextEdit="1"/>
          </p:cNvSpPr>
          <p:nvPr>
            <p:ph type="sldImg"/>
          </p:nvPr>
        </p:nvSpPr>
        <p:spPr>
          <a:ln>
            <a:headEnd/>
            <a:tailEnd/>
          </a:ln>
        </p:spPr>
      </p:sp>
      <p:sp>
        <p:nvSpPr>
          <p:cNvPr id="34819" name="Espace réservé des notes 2">
            <a:extLst>
              <a:ext uri="{FF2B5EF4-FFF2-40B4-BE49-F238E27FC236}">
                <a16:creationId xmlns:a16="http://schemas.microsoft.com/office/drawing/2014/main" id="{49E23FFC-D9FB-D372-6320-7DC0443E70D3}"/>
              </a:ext>
            </a:extLst>
          </p:cNvPr>
          <p:cNvSpPr txBox="1">
            <a:spLocks noGrp="1"/>
          </p:cNvSpPr>
          <p:nvPr>
            <p:ph type="body" idx="1"/>
          </p:nvPr>
        </p:nvSpPr>
        <p:spPr/>
        <p:txBody>
          <a:bodyPr/>
          <a:lstStyle/>
          <a:p>
            <a:pPr marL="158750" indent="0"/>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4EFEB4D2-128A-232E-AA0B-69D0270E7F1A}"/>
              </a:ext>
            </a:extLst>
          </p:cNvPr>
          <p:cNvSpPr>
            <a:spLocks noGrp="1" noRot="1" noChangeAspect="1" noTextEdit="1"/>
          </p:cNvSpPr>
          <p:nvPr>
            <p:ph type="sldImg"/>
          </p:nvPr>
        </p:nvSpPr>
        <p:spPr>
          <a:ln>
            <a:headEnd/>
            <a:tailEnd/>
          </a:ln>
        </p:spPr>
      </p:sp>
      <p:sp>
        <p:nvSpPr>
          <p:cNvPr id="36867" name="Espace réservé des notes 2">
            <a:extLst>
              <a:ext uri="{FF2B5EF4-FFF2-40B4-BE49-F238E27FC236}">
                <a16:creationId xmlns:a16="http://schemas.microsoft.com/office/drawing/2014/main" id="{F4D297FA-4055-AAD3-A7FD-D863236A77D4}"/>
              </a:ext>
            </a:extLst>
          </p:cNvPr>
          <p:cNvSpPr txBox="1">
            <a:spLocks noGrp="1"/>
          </p:cNvSpPr>
          <p:nvPr>
            <p:ph type="body" idx="1"/>
          </p:nvPr>
        </p:nvSpPr>
        <p:spPr/>
        <p:txBody>
          <a:bodyPr/>
          <a:lstStyle/>
          <a:p>
            <a:pPr marL="158750" indent="0"/>
            <a:endParaRPr lang="fr-FR" altLang="fr-FR"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085188D8-9E52-F4A3-01E3-FC7134C9001C}"/>
              </a:ext>
            </a:extLst>
          </p:cNvPr>
          <p:cNvSpPr>
            <a:spLocks noGrp="1" noRot="1" noChangeAspect="1" noTextEdit="1"/>
          </p:cNvSpPr>
          <p:nvPr>
            <p:ph type="sldImg"/>
          </p:nvPr>
        </p:nvSpPr>
        <p:spPr>
          <a:ln>
            <a:headEnd/>
            <a:tailEnd/>
          </a:ln>
        </p:spPr>
      </p:sp>
      <p:sp>
        <p:nvSpPr>
          <p:cNvPr id="38915" name="Espace réservé des notes 2">
            <a:extLst>
              <a:ext uri="{FF2B5EF4-FFF2-40B4-BE49-F238E27FC236}">
                <a16:creationId xmlns:a16="http://schemas.microsoft.com/office/drawing/2014/main" id="{8DAC4ACF-6721-93CB-C0B2-C7C2E7D43AE5}"/>
              </a:ext>
            </a:extLst>
          </p:cNvPr>
          <p:cNvSpPr txBox="1">
            <a:spLocks noGrp="1"/>
          </p:cNvSpPr>
          <p:nvPr>
            <p:ph type="body" idx="1"/>
          </p:nvPr>
        </p:nvSpPr>
        <p:spPr/>
        <p:txBody>
          <a:bodyPr/>
          <a:lstStyle/>
          <a:p>
            <a:pPr marL="158750" indent="0"/>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A5CFB39E-33C7-C708-6711-AE42F53A3B19}"/>
              </a:ext>
            </a:extLst>
          </p:cNvPr>
          <p:cNvSpPr>
            <a:spLocks noGrp="1" noRot="1" noChangeAspect="1" noTextEdit="1"/>
          </p:cNvSpPr>
          <p:nvPr>
            <p:ph type="sldImg"/>
          </p:nvPr>
        </p:nvSpPr>
        <p:spPr>
          <a:ln>
            <a:headEnd/>
            <a:tailEnd/>
          </a:ln>
        </p:spPr>
      </p:sp>
      <p:sp>
        <p:nvSpPr>
          <p:cNvPr id="40963" name="Espace réservé des notes 2">
            <a:extLst>
              <a:ext uri="{FF2B5EF4-FFF2-40B4-BE49-F238E27FC236}">
                <a16:creationId xmlns:a16="http://schemas.microsoft.com/office/drawing/2014/main" id="{F17E2E35-1D4D-4E0E-EB0D-D5B9E5ACDA7E}"/>
              </a:ext>
            </a:extLst>
          </p:cNvPr>
          <p:cNvSpPr txBox="1">
            <a:spLocks noGrp="1"/>
          </p:cNvSpPr>
          <p:nvPr>
            <p:ph type="body" idx="1"/>
          </p:nvPr>
        </p:nvSpPr>
        <p:spPr/>
        <p:txBody>
          <a:bodyPr/>
          <a:lstStyle/>
          <a:p>
            <a:pPr marL="158750" indent="0"/>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7D9014B9-40CB-BCDB-9653-C6CA2E17F4DB}"/>
              </a:ext>
            </a:extLst>
          </p:cNvPr>
          <p:cNvSpPr>
            <a:spLocks noGrp="1" noRot="1" noChangeAspect="1" noTextEdit="1"/>
          </p:cNvSpPr>
          <p:nvPr>
            <p:ph type="sldImg"/>
          </p:nvPr>
        </p:nvSpPr>
        <p:spPr>
          <a:ln>
            <a:headEnd/>
            <a:tailEnd/>
          </a:ln>
        </p:spPr>
      </p:sp>
      <p:sp>
        <p:nvSpPr>
          <p:cNvPr id="43011" name="Espace réservé des notes 2">
            <a:extLst>
              <a:ext uri="{FF2B5EF4-FFF2-40B4-BE49-F238E27FC236}">
                <a16:creationId xmlns:a16="http://schemas.microsoft.com/office/drawing/2014/main" id="{975B865B-6D24-455E-1990-3700B96A9DB9}"/>
              </a:ext>
            </a:extLst>
          </p:cNvPr>
          <p:cNvSpPr txBox="1">
            <a:spLocks noGrp="1"/>
          </p:cNvSpPr>
          <p:nvPr>
            <p:ph type="body" idx="1"/>
          </p:nvPr>
        </p:nvSpPr>
        <p:spPr/>
        <p:txBody>
          <a:bodyPr/>
          <a:lstStyle/>
          <a:p>
            <a:pPr marL="158750" indent="0"/>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9D0D8CE2-0DE5-8420-7CA9-4C23A9CCD03A}"/>
              </a:ext>
            </a:extLst>
          </p:cNvPr>
          <p:cNvSpPr>
            <a:spLocks noGrp="1" noRot="1" noChangeAspect="1" noTextEdit="1"/>
          </p:cNvSpPr>
          <p:nvPr>
            <p:ph type="sldImg"/>
          </p:nvPr>
        </p:nvSpPr>
        <p:spPr>
          <a:ln>
            <a:headEnd/>
            <a:tailEnd/>
          </a:ln>
        </p:spPr>
      </p:sp>
      <p:sp>
        <p:nvSpPr>
          <p:cNvPr id="45059" name="Espace réservé des notes 2">
            <a:extLst>
              <a:ext uri="{FF2B5EF4-FFF2-40B4-BE49-F238E27FC236}">
                <a16:creationId xmlns:a16="http://schemas.microsoft.com/office/drawing/2014/main" id="{FE23948E-4263-1F17-62EC-8D84577CBD97}"/>
              </a:ext>
            </a:extLst>
          </p:cNvPr>
          <p:cNvSpPr txBox="1">
            <a:spLocks noGrp="1"/>
          </p:cNvSpPr>
          <p:nvPr>
            <p:ph type="body" idx="1"/>
          </p:nvPr>
        </p:nvSpPr>
        <p:spPr/>
        <p:txBody>
          <a:bodyPr/>
          <a:lstStyle/>
          <a:p>
            <a:pPr marL="158750" indent="0"/>
            <a:endParaRPr lang="fr-FR"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A62FAD8-8490-4188-B858-6A5662D341CE}"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107190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62FAD8-8490-4188-B858-6A5662D341CE}"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34184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62FAD8-8490-4188-B858-6A5662D341CE}"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58460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67923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5"/>
        <p:cNvGrpSpPr/>
        <p:nvPr/>
      </p:nvGrpSpPr>
      <p:grpSpPr>
        <a:xfrm>
          <a:off x="0" y="0"/>
          <a:ext cx="0" cy="0"/>
          <a:chOff x="0" y="0"/>
          <a:chExt cx="0" cy="0"/>
        </a:xfrm>
      </p:grpSpPr>
      <p:sp>
        <p:nvSpPr>
          <p:cNvPr id="3" name="Shape 8">
            <a:extLst>
              <a:ext uri="{FF2B5EF4-FFF2-40B4-BE49-F238E27FC236}">
                <a16:creationId xmlns:a16="http://schemas.microsoft.com/office/drawing/2014/main" id="{B4B3FDF2-2EC5-7E55-D023-7D21DDAF9FE5}"/>
              </a:ext>
            </a:extLst>
          </p:cNvPr>
          <p:cNvSpPr txBox="1">
            <a:spLocks/>
          </p:cNvSpPr>
          <p:nvPr userDrawn="1"/>
        </p:nvSpPr>
        <p:spPr>
          <a:xfrm>
            <a:off x="3150270" y="9417496"/>
            <a:ext cx="557461" cy="396429"/>
          </a:xfrm>
          <a:prstGeom prst="ellipse">
            <a:avLst/>
          </a:prstGeom>
          <a:solidFill>
            <a:schemeClr val="bg1"/>
          </a:solidFill>
          <a:ln w="3175">
            <a:noFill/>
          </a:ln>
        </p:spPr>
        <p:txBody>
          <a:bodyPr wrap="none" lIns="0" tIns="0" rIns="0" bIns="0" anchor="ctr"/>
          <a:lstStyle>
            <a:lvl1pPr defTabSz="45720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fld id="{BA7A11F1-A87D-4BEC-AA97-8BDD1006904C}" type="slidenum">
              <a:rPr lang="en-US" altLang="fr-FR" sz="900" b="1" smtClean="0">
                <a:solidFill>
                  <a:srgbClr val="0016DE"/>
                </a:solidFill>
                <a:latin typeface="Calibri" panose="020F0502020204030204" pitchFamily="34" charset="0"/>
                <a:ea typeface="Univers for KPMG Light"/>
                <a:cs typeface="Univers for KPMG Light"/>
                <a:sym typeface="Univers LT Std 45 Light"/>
              </a:rPr>
              <a:pPr algn="ctr" eaLnBrk="1" hangingPunct="1">
                <a:buClr>
                  <a:srgbClr val="000000"/>
                </a:buClr>
                <a:buFont typeface="Arial" panose="020B0604020202020204" pitchFamily="34" charset="0"/>
                <a:buNone/>
                <a:defRPr/>
              </a:pPr>
              <a:t>‹N°›</a:t>
            </a:fld>
            <a:endParaRPr lang="en-US" altLang="fr-FR" sz="800" b="1" dirty="0">
              <a:solidFill>
                <a:srgbClr val="0016DE"/>
              </a:solidFill>
              <a:latin typeface="Calibri" panose="020F0502020204030204" pitchFamily="34" charset="0"/>
              <a:ea typeface="Univers for KPMG Light"/>
              <a:cs typeface="Univers for KPMG Light"/>
              <a:sym typeface="Univers LT Std 45 Light"/>
            </a:endParaRPr>
          </a:p>
        </p:txBody>
      </p:sp>
      <p:sp>
        <p:nvSpPr>
          <p:cNvPr id="26" name="Google Shape;26;p6"/>
          <p:cNvSpPr txBox="1">
            <a:spLocks noGrp="1"/>
          </p:cNvSpPr>
          <p:nvPr>
            <p:ph type="title"/>
          </p:nvPr>
        </p:nvSpPr>
        <p:spPr>
          <a:xfrm>
            <a:off x="233775" y="857086"/>
            <a:ext cx="6390450" cy="1102978"/>
          </a:xfrm>
          <a:prstGeom prst="rect">
            <a:avLst/>
          </a:prstGeom>
        </p:spPr>
        <p:txBody>
          <a:bodyPr spcFirstLastPara="1"/>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extLst>
      <p:ext uri="{BB962C8B-B14F-4D97-AF65-F5344CB8AC3E}">
        <p14:creationId xmlns:p14="http://schemas.microsoft.com/office/powerpoint/2010/main" val="4182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62FAD8-8490-4188-B858-6A5662D341CE}"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311095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62FAD8-8490-4188-B858-6A5662D341CE}"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208250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A62FAD8-8490-4188-B858-6A5662D341CE}"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140357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A62FAD8-8490-4188-B858-6A5662D341CE}" type="datetimeFigureOut">
              <a:rPr lang="fr-FR" smtClean="0"/>
              <a:t>22/05/2023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37788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A62FAD8-8490-4188-B858-6A5662D341CE}" type="datetimeFigureOut">
              <a:rPr lang="fr-FR" smtClean="0"/>
              <a:t>22/05/2023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255633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2FAD8-8490-4188-B858-6A5662D341CE}" type="datetimeFigureOut">
              <a:rPr lang="fr-FR" smtClean="0"/>
              <a:t>22/05/2023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34103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A62FAD8-8490-4188-B858-6A5662D341CE}"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281355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A62FAD8-8490-4188-B858-6A5662D341CE}"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C10535-86A2-4636-AA3E-29DFDDB58712}" type="slidenum">
              <a:rPr lang="fr-FR" smtClean="0"/>
              <a:t>‹N°›</a:t>
            </a:fld>
            <a:endParaRPr lang="fr-FR"/>
          </a:p>
        </p:txBody>
      </p:sp>
    </p:spTree>
    <p:extLst>
      <p:ext uri="{BB962C8B-B14F-4D97-AF65-F5344CB8AC3E}">
        <p14:creationId xmlns:p14="http://schemas.microsoft.com/office/powerpoint/2010/main" val="174689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A62FAD8-8490-4188-B858-6A5662D341CE}" type="datetimeFigureOut">
              <a:rPr lang="fr-FR" smtClean="0"/>
              <a:t>22/05/2023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9C10535-86A2-4636-AA3E-29DFDDB58712}" type="slidenum">
              <a:rPr lang="fr-FR" smtClean="0"/>
              <a:t>‹N°›</a:t>
            </a:fld>
            <a:endParaRPr lang="fr-FR"/>
          </a:p>
        </p:txBody>
      </p:sp>
    </p:spTree>
    <p:extLst>
      <p:ext uri="{BB962C8B-B14F-4D97-AF65-F5344CB8AC3E}">
        <p14:creationId xmlns:p14="http://schemas.microsoft.com/office/powerpoint/2010/main" val="2608389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200"/>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A0D4127-23E2-3BB0-0548-4947EC15F21E}"/>
              </a:ext>
            </a:extLst>
          </p:cNvPr>
          <p:cNvPicPr>
            <a:picLocks noChangeAspect="1"/>
          </p:cNvPicPr>
          <p:nvPr/>
        </p:nvPicPr>
        <p:blipFill>
          <a:blip r:embed="rId3"/>
          <a:stretch>
            <a:fillRect/>
          </a:stretch>
        </p:blipFill>
        <p:spPr>
          <a:xfrm>
            <a:off x="121633" y="365362"/>
            <a:ext cx="6614733" cy="9175275"/>
          </a:xfrm>
          <a:prstGeom prst="rect">
            <a:avLst/>
          </a:prstGeom>
        </p:spPr>
      </p:pic>
      <p:sp>
        <p:nvSpPr>
          <p:cNvPr id="27651" name="ZoneTexte 4">
            <a:extLst>
              <a:ext uri="{FF2B5EF4-FFF2-40B4-BE49-F238E27FC236}">
                <a16:creationId xmlns:a16="http://schemas.microsoft.com/office/drawing/2014/main" id="{4B327E3D-E294-5E5F-012C-5EE905288FCE}"/>
              </a:ext>
            </a:extLst>
          </p:cNvPr>
          <p:cNvSpPr txBox="1">
            <a:spLocks noChangeArrowheads="1"/>
          </p:cNvSpPr>
          <p:nvPr/>
        </p:nvSpPr>
        <p:spPr bwMode="auto">
          <a:xfrm>
            <a:off x="1412875" y="2711450"/>
            <a:ext cx="4032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fr-FR" altLang="fr-FR" sz="2000" b="1" dirty="0">
                <a:solidFill>
                  <a:srgbClr val="0016DE"/>
                </a:solidFill>
                <a:latin typeface="Calibri" panose="020F0502020204030204" pitchFamily="34" charset="0"/>
                <a:cs typeface="Calibri" panose="020F0502020204030204" pitchFamily="34" charset="0"/>
              </a:rPr>
              <a:t>[Nom de votre cabinet]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4495DD-79DF-68F1-1C6D-7B3527F81358}"/>
              </a:ext>
            </a:extLst>
          </p:cNvPr>
          <p:cNvSpPr/>
          <p:nvPr/>
        </p:nvSpPr>
        <p:spPr>
          <a:xfrm>
            <a:off x="-7938" y="-25399"/>
            <a:ext cx="6865938" cy="1305992"/>
          </a:xfrm>
          <a:prstGeom prst="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fr-FR" sz="1643" kern="0">
              <a:sym typeface="Arial"/>
            </a:endParaRPr>
          </a:p>
        </p:txBody>
      </p:sp>
      <p:sp>
        <p:nvSpPr>
          <p:cNvPr id="46083" name="ZoneTexte 12">
            <a:extLst>
              <a:ext uri="{FF2B5EF4-FFF2-40B4-BE49-F238E27FC236}">
                <a16:creationId xmlns:a16="http://schemas.microsoft.com/office/drawing/2014/main" id="{05336630-04F3-7B82-956F-948FEA6440AF}"/>
              </a:ext>
            </a:extLst>
          </p:cNvPr>
          <p:cNvSpPr txBox="1">
            <a:spLocks noChangeArrowheads="1"/>
          </p:cNvSpPr>
          <p:nvPr/>
        </p:nvSpPr>
        <p:spPr bwMode="auto">
          <a:xfrm>
            <a:off x="519644" y="292100"/>
            <a:ext cx="4695825" cy="8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ts val="3000"/>
              </a:lnSpc>
            </a:pPr>
            <a:r>
              <a:rPr lang="fr-FR" altLang="fr-FR" sz="3200" b="1" dirty="0">
                <a:solidFill>
                  <a:schemeClr val="bg1"/>
                </a:solidFill>
                <a:latin typeface="Calibri" panose="020F0502020204030204" pitchFamily="34" charset="0"/>
                <a:cs typeface="Calibri" panose="020F0502020204030204" pitchFamily="34" charset="0"/>
              </a:rPr>
              <a:t>Évaluez la réussite </a:t>
            </a:r>
            <a:br>
              <a:rPr lang="fr-FR" altLang="fr-FR" sz="3200" b="1" dirty="0">
                <a:solidFill>
                  <a:schemeClr val="bg1"/>
                </a:solidFill>
                <a:latin typeface="Calibri" panose="020F0502020204030204" pitchFamily="34" charset="0"/>
                <a:cs typeface="Calibri" panose="020F0502020204030204" pitchFamily="34" charset="0"/>
              </a:rPr>
            </a:br>
            <a:r>
              <a:rPr lang="fr-FR" altLang="fr-FR" sz="3200" b="1" dirty="0">
                <a:solidFill>
                  <a:schemeClr val="bg1"/>
                </a:solidFill>
                <a:latin typeface="Calibri" panose="020F0502020204030204" pitchFamily="34" charset="0"/>
                <a:cs typeface="Calibri" panose="020F0502020204030204" pitchFamily="34" charset="0"/>
              </a:rPr>
              <a:t>de l’intégration</a:t>
            </a:r>
          </a:p>
        </p:txBody>
      </p:sp>
      <p:sp>
        <p:nvSpPr>
          <p:cNvPr id="46084" name="ZoneTexte 15">
            <a:extLst>
              <a:ext uri="{FF2B5EF4-FFF2-40B4-BE49-F238E27FC236}">
                <a16:creationId xmlns:a16="http://schemas.microsoft.com/office/drawing/2014/main" id="{4CE37699-5138-16E7-5198-3255C1494620}"/>
              </a:ext>
            </a:extLst>
          </p:cNvPr>
          <p:cNvSpPr txBox="1">
            <a:spLocks noChangeArrowheads="1"/>
          </p:cNvSpPr>
          <p:nvPr/>
        </p:nvSpPr>
        <p:spPr bwMode="auto">
          <a:xfrm>
            <a:off x="790943" y="1462763"/>
            <a:ext cx="58909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dirty="0">
                <a:solidFill>
                  <a:srgbClr val="0016DE"/>
                </a:solidFill>
                <a:latin typeface="Calibri" panose="020F0502020204030204" pitchFamily="34" charset="0"/>
                <a:cs typeface="Calibri" panose="020F0502020204030204" pitchFamily="34" charset="0"/>
              </a:rPr>
              <a:t>Mesurer la réussite de l’intégration avec :</a:t>
            </a:r>
          </a:p>
        </p:txBody>
      </p:sp>
      <p:sp>
        <p:nvSpPr>
          <p:cNvPr id="2" name="Rectangle 1">
            <a:extLst>
              <a:ext uri="{FF2B5EF4-FFF2-40B4-BE49-F238E27FC236}">
                <a16:creationId xmlns:a16="http://schemas.microsoft.com/office/drawing/2014/main" id="{06758246-F552-B8D6-1737-259C07B480CA}"/>
              </a:ext>
            </a:extLst>
          </p:cNvPr>
          <p:cNvSpPr/>
          <p:nvPr/>
        </p:nvSpPr>
        <p:spPr>
          <a:xfrm>
            <a:off x="-7938" y="1903553"/>
            <a:ext cx="6865938" cy="3788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Espace réservé du texte 8">
            <a:extLst>
              <a:ext uri="{FF2B5EF4-FFF2-40B4-BE49-F238E27FC236}">
                <a16:creationId xmlns:a16="http://schemas.microsoft.com/office/drawing/2014/main" id="{261F146B-8858-FCA2-CD11-7680F615FCFB}"/>
              </a:ext>
            </a:extLst>
          </p:cNvPr>
          <p:cNvSpPr txBox="1">
            <a:spLocks/>
          </p:cNvSpPr>
          <p:nvPr/>
        </p:nvSpPr>
        <p:spPr>
          <a:xfrm>
            <a:off x="143645" y="1977741"/>
            <a:ext cx="3113535" cy="3531736"/>
          </a:xfrm>
          <a:prstGeom prst="rect">
            <a:avLst/>
          </a:prstGeom>
          <a:no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spcAft>
                <a:spcPts val="400"/>
              </a:spcAft>
              <a:buClr>
                <a:srgbClr val="FFA200"/>
              </a:buClr>
              <a:buSzPct val="150000"/>
              <a:buFont typeface="Calibri" panose="020F0502020204030204" pitchFamily="34" charset="0"/>
              <a:buChar char="›"/>
              <a:defRPr/>
            </a:pPr>
            <a:r>
              <a:rPr lang="fr-FR" sz="1300" kern="0" dirty="0">
                <a:solidFill>
                  <a:srgbClr val="0016DE"/>
                </a:solidFill>
                <a:latin typeface="Calibri" panose="020F0502020204030204" pitchFamily="34" charset="0"/>
                <a:cs typeface="Calibri" panose="020F0502020204030204" pitchFamily="34" charset="0"/>
              </a:rPr>
              <a:t>Des indicateurs de pilotage</a:t>
            </a:r>
          </a:p>
          <a:p>
            <a:pPr lvl="1">
              <a:spcBef>
                <a:spcPts val="3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Politique d’organisation et des engagements du cabinet (existence d’une charte de valeurs, code éthique).</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Procédure de recrutement  recensant les process et les bonnes pratiques.</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Parcours d’intégration des collaborateurs : livret d’accueil, manuel de procédure personnalisé, entretien d’intégration (ou d’accueil) et/ou formation d’arrivée, relations avec les interlocuteurs internes et externes, intégration dans l’équipe, point réalisé avant la fin de la période d’essai.</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Nature et périodicité des point à J0, J+30, J+60, J+90 avec le collaborateur et le manager.</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Groupe d’encadrement du processus d’amélioration continue et de suivi de l’évolution des pratiques.</a:t>
            </a:r>
            <a:endParaRPr lang="fr-FR" kern="0" dirty="0"/>
          </a:p>
        </p:txBody>
      </p:sp>
      <p:sp>
        <p:nvSpPr>
          <p:cNvPr id="5" name="Espace réservé du texte 8">
            <a:extLst>
              <a:ext uri="{FF2B5EF4-FFF2-40B4-BE49-F238E27FC236}">
                <a16:creationId xmlns:a16="http://schemas.microsoft.com/office/drawing/2014/main" id="{3D47C79D-780F-203E-39D6-7115217DAF8B}"/>
              </a:ext>
            </a:extLst>
          </p:cNvPr>
          <p:cNvSpPr txBox="1">
            <a:spLocks/>
          </p:cNvSpPr>
          <p:nvPr/>
        </p:nvSpPr>
        <p:spPr>
          <a:xfrm>
            <a:off x="3177136" y="1977741"/>
            <a:ext cx="3508375" cy="3634328"/>
          </a:xfrm>
          <a:prstGeom prst="rect">
            <a:avLst/>
          </a:prstGeom>
          <a:no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spcAft>
                <a:spcPts val="400"/>
              </a:spcAft>
              <a:buClr>
                <a:srgbClr val="FFA200"/>
              </a:buClr>
              <a:buSzPct val="150000"/>
              <a:buFont typeface="Calibri" panose="020F0502020204030204" pitchFamily="34" charset="0"/>
              <a:buChar char="›"/>
              <a:defRPr/>
            </a:pPr>
            <a:r>
              <a:rPr lang="fr-FR" sz="1300" kern="0" dirty="0">
                <a:solidFill>
                  <a:srgbClr val="0016DE"/>
                </a:solidFill>
                <a:latin typeface="Calibri" panose="020F0502020204030204" pitchFamily="34" charset="0"/>
                <a:cs typeface="Calibri" panose="020F0502020204030204" pitchFamily="34" charset="0"/>
              </a:rPr>
              <a:t>Des indicateurs de performance</a:t>
            </a:r>
          </a:p>
          <a:p>
            <a:pPr lvl="1">
              <a:spcBef>
                <a:spcPts val="3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Enquête de satisfaction auprès des nouvelles recrues.</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Retours des entretiens effectués pendant l’</a:t>
            </a:r>
            <a:r>
              <a:rPr lang="fr-FR" sz="1100" kern="0" dirty="0" err="1">
                <a:latin typeface="Calibri" panose="020F0502020204030204" pitchFamily="34" charset="0"/>
                <a:ea typeface="+mn-ea"/>
                <a:cs typeface="Calibri" panose="020F0502020204030204" pitchFamily="34" charset="0"/>
              </a:rPr>
              <a:t>onboarding</a:t>
            </a:r>
            <a:r>
              <a:rPr lang="fr-FR" sz="1100" kern="0" dirty="0">
                <a:latin typeface="Calibri" panose="020F0502020204030204" pitchFamily="34" charset="0"/>
                <a:ea typeface="+mn-ea"/>
                <a:cs typeface="Calibri" panose="020F0502020204030204" pitchFamily="34" charset="0"/>
              </a:rPr>
              <a:t> et du rapport d’étonnement.</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Taux de fidélité et d’engagement des collaborateurs.</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Nombre de départ en période d’essai, à 6 mois, à 12 mois.</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Évolution de la note d’un label existant sur l’aspect RH (notation happy at </a:t>
            </a:r>
            <a:r>
              <a:rPr lang="fr-FR" sz="1100" kern="0" dirty="0" err="1">
                <a:latin typeface="Calibri" panose="020F0502020204030204" pitchFamily="34" charset="0"/>
                <a:ea typeface="+mn-ea"/>
                <a:cs typeface="Calibri" panose="020F0502020204030204" pitchFamily="34" charset="0"/>
              </a:rPr>
              <a:t>work</a:t>
            </a:r>
            <a:r>
              <a:rPr lang="fr-FR" sz="1100" kern="0" dirty="0">
                <a:latin typeface="Calibri" panose="020F0502020204030204" pitchFamily="34" charset="0"/>
                <a:ea typeface="+mn-ea"/>
                <a:cs typeface="Calibri" panose="020F0502020204030204" pitchFamily="34" charset="0"/>
              </a:rPr>
              <a:t> etc.)</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Évolution des indicateurs collectés via les réseaux sur l’e-réputation du cabinet.</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Taux de participations aux activités et évènements du cabinet.</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Degré de satisfaction exprimé par les clients sur les prestations réalisées par des nouvelles recrues.</a:t>
            </a:r>
          </a:p>
          <a:p>
            <a:pPr lvl="1">
              <a:spcBef>
                <a:spcPts val="200"/>
              </a:spcBef>
              <a:buClr>
                <a:srgbClr val="0016DE"/>
              </a:buClr>
              <a:buFont typeface="Arial" panose="020B0604020202020204" pitchFamily="34" charset="0"/>
              <a:buChar char="•"/>
              <a:defRPr/>
            </a:pPr>
            <a:r>
              <a:rPr lang="fr-FR" sz="1100" kern="0" dirty="0">
                <a:latin typeface="Calibri" panose="020F0502020204030204" pitchFamily="34" charset="0"/>
                <a:ea typeface="+mn-ea"/>
                <a:cs typeface="Calibri" panose="020F0502020204030204" pitchFamily="34" charset="0"/>
              </a:rPr>
              <a:t>Taux de réclamations pour des prestations réalisées par des nouveaux embauchés.</a:t>
            </a:r>
          </a:p>
        </p:txBody>
      </p:sp>
      <p:sp>
        <p:nvSpPr>
          <p:cNvPr id="17" name="Rectangle 16">
            <a:extLst>
              <a:ext uri="{FF2B5EF4-FFF2-40B4-BE49-F238E27FC236}">
                <a16:creationId xmlns:a16="http://schemas.microsoft.com/office/drawing/2014/main" id="{02DFDB89-E595-6D06-8FC8-BC04CAEC411B}"/>
              </a:ext>
            </a:extLst>
          </p:cNvPr>
          <p:cNvSpPr/>
          <p:nvPr/>
        </p:nvSpPr>
        <p:spPr>
          <a:xfrm>
            <a:off x="483155" y="6033120"/>
            <a:ext cx="6084736" cy="3180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buClr>
                <a:srgbClr val="FFA200"/>
              </a:buClr>
              <a:buSzPct val="150000"/>
              <a:buFont typeface="Calibri" panose="020F0502020204030204" pitchFamily="34" charset="0"/>
              <a:buChar char="›"/>
              <a:defRPr/>
            </a:pPr>
            <a:r>
              <a:rPr lang="fr-FR" sz="1100" dirty="0">
                <a:solidFill>
                  <a:schemeClr val="tx1"/>
                </a:solidFill>
                <a:latin typeface="Calibri" panose="020F0502020204030204" pitchFamily="34" charset="0"/>
                <a:cs typeface="Calibri" panose="020F0502020204030204" pitchFamily="34" charset="0"/>
              </a:rPr>
              <a:t>Evaluer la réussite de l’intégration des nouveaux collaborateurs au sein de votre cabinet, c’est se donner les moyens de :</a:t>
            </a:r>
          </a:p>
          <a:p>
            <a:pPr marL="355600" lvl="1" indent="-171450">
              <a:spcBef>
                <a:spcPts val="300"/>
              </a:spcBef>
              <a:spcAft>
                <a:spcPts val="0"/>
              </a:spcAft>
              <a:buClr>
                <a:srgbClr val="0016DE"/>
              </a:buClr>
              <a:buFont typeface="Arial" panose="020B0604020202020204" pitchFamily="34" charset="0"/>
              <a:buChar char="•"/>
              <a:defRPr/>
            </a:pPr>
            <a:r>
              <a:rPr lang="fr-FR" sz="1100" kern="0" dirty="0">
                <a:solidFill>
                  <a:schemeClr val="tx1"/>
                </a:solidFill>
                <a:latin typeface="Calibri" panose="020F0502020204030204" pitchFamily="34" charset="0"/>
                <a:cs typeface="Calibri" panose="020F0502020204030204" pitchFamily="34" charset="0"/>
              </a:rPr>
              <a:t>Vérifier la pertinence de la stratégie définie à plus ou moins long terme pour mettre en avant une autre image des cabinets et faire rayonner la profession.</a:t>
            </a:r>
          </a:p>
          <a:p>
            <a:pPr marL="355600" lvl="1" indent="-171450">
              <a:spcBef>
                <a:spcPts val="300"/>
              </a:spcBef>
              <a:spcAft>
                <a:spcPts val="0"/>
              </a:spcAft>
              <a:buClr>
                <a:srgbClr val="0016DE"/>
              </a:buClr>
              <a:buFont typeface="Arial" panose="020B0604020202020204" pitchFamily="34" charset="0"/>
              <a:buChar char="•"/>
              <a:defRPr/>
            </a:pPr>
            <a:r>
              <a:rPr lang="fr-FR" sz="1100" kern="0" dirty="0">
                <a:solidFill>
                  <a:schemeClr val="tx1"/>
                </a:solidFill>
                <a:latin typeface="Calibri" panose="020F0502020204030204" pitchFamily="34" charset="0"/>
                <a:cs typeface="Calibri" panose="020F0502020204030204" pitchFamily="34" charset="0"/>
              </a:rPr>
              <a:t>Vérifier que les procédures existantes sont efficaces, efficientes et suffisamment agiles pour attirer des talents et fidéliser vos collaborateurs, qui sont vos premiers ambassadeurs. Et plus vos collaborateurs seront épanouis, plus vous bénéficierez d’une réputation hors pair.</a:t>
            </a:r>
          </a:p>
          <a:p>
            <a:pPr marL="355600" lvl="1" indent="-171450">
              <a:spcBef>
                <a:spcPts val="300"/>
              </a:spcBef>
              <a:spcAft>
                <a:spcPts val="1200"/>
              </a:spcAft>
              <a:buClr>
                <a:srgbClr val="0016DE"/>
              </a:buClr>
              <a:buFont typeface="Arial" panose="020B0604020202020204" pitchFamily="34" charset="0"/>
              <a:buChar char="•"/>
              <a:defRPr/>
            </a:pPr>
            <a:r>
              <a:rPr lang="fr-FR" sz="1100" kern="0" dirty="0">
                <a:solidFill>
                  <a:schemeClr val="tx1"/>
                </a:solidFill>
                <a:latin typeface="Calibri" panose="020F0502020204030204" pitchFamily="34" charset="0"/>
                <a:cs typeface="Calibri" panose="020F0502020204030204" pitchFamily="34" charset="0"/>
              </a:rPr>
              <a:t>Vérifier que les pratiques formelles ou informelles et la culture d’organisation sont comprises et partagées auprès des collaborateurs qui y adhèrent. </a:t>
            </a:r>
          </a:p>
          <a:p>
            <a:pPr marL="177800" indent="-177800">
              <a:buClr>
                <a:srgbClr val="FFA200"/>
              </a:buClr>
              <a:buSzPct val="150000"/>
              <a:buFont typeface="Calibri" panose="020F0502020204030204" pitchFamily="34" charset="0"/>
              <a:buChar char="›"/>
              <a:defRPr/>
            </a:pPr>
            <a:r>
              <a:rPr lang="fr-FR" sz="1100" dirty="0">
                <a:solidFill>
                  <a:schemeClr val="tx1"/>
                </a:solidFill>
                <a:latin typeface="Calibri" panose="020F0502020204030204" pitchFamily="34" charset="0"/>
                <a:cs typeface="Calibri" panose="020F0502020204030204" pitchFamily="34" charset="0"/>
              </a:rPr>
              <a:t>Toutes ces données doivent vous permettre de mettre en place d’éventuelles actions correctives pour :</a:t>
            </a:r>
          </a:p>
          <a:p>
            <a:pPr marL="355600" lvl="1" indent="-171450">
              <a:spcBef>
                <a:spcPts val="600"/>
              </a:spcBef>
              <a:spcAft>
                <a:spcPts val="0"/>
              </a:spcAft>
              <a:buClr>
                <a:srgbClr val="0016DE"/>
              </a:buClr>
              <a:buFont typeface="Arial" panose="020B0604020202020204" pitchFamily="34" charset="0"/>
              <a:buChar char="•"/>
              <a:defRPr/>
            </a:pPr>
            <a:r>
              <a:rPr lang="fr-FR" sz="1100" kern="0" dirty="0">
                <a:solidFill>
                  <a:schemeClr val="tx1"/>
                </a:solidFill>
                <a:latin typeface="Calibri" panose="020F0502020204030204" pitchFamily="34" charset="0"/>
                <a:cs typeface="Calibri" panose="020F0502020204030204" pitchFamily="34" charset="0"/>
              </a:rPr>
              <a:t>Piloter les ajustement à réaliser sur la stratégie d’</a:t>
            </a:r>
            <a:r>
              <a:rPr lang="fr-FR" sz="1100" kern="0" dirty="0" err="1">
                <a:solidFill>
                  <a:schemeClr val="tx1"/>
                </a:solidFill>
                <a:latin typeface="Calibri" panose="020F0502020204030204" pitchFamily="34" charset="0"/>
                <a:cs typeface="Calibri" panose="020F0502020204030204" pitchFamily="34" charset="0"/>
              </a:rPr>
              <a:t>onboarding</a:t>
            </a:r>
            <a:r>
              <a:rPr lang="fr-FR" sz="1100" kern="0" dirty="0">
                <a:solidFill>
                  <a:schemeClr val="tx1"/>
                </a:solidFill>
                <a:latin typeface="Calibri" panose="020F0502020204030204" pitchFamily="34" charset="0"/>
                <a:cs typeface="Calibri" panose="020F0502020204030204" pitchFamily="34" charset="0"/>
              </a:rPr>
              <a:t> initialement définie.</a:t>
            </a:r>
          </a:p>
          <a:p>
            <a:pPr marL="355600" lvl="1" indent="-171450">
              <a:spcBef>
                <a:spcPts val="300"/>
              </a:spcBef>
              <a:spcAft>
                <a:spcPts val="0"/>
              </a:spcAft>
              <a:buClr>
                <a:srgbClr val="0016DE"/>
              </a:buClr>
              <a:buFont typeface="Arial" panose="020B0604020202020204" pitchFamily="34" charset="0"/>
              <a:buChar char="•"/>
              <a:defRPr/>
            </a:pPr>
            <a:r>
              <a:rPr lang="fr-FR" sz="1100" kern="0" dirty="0">
                <a:solidFill>
                  <a:schemeClr val="tx1"/>
                </a:solidFill>
                <a:latin typeface="Calibri" panose="020F0502020204030204" pitchFamily="34" charset="0"/>
                <a:cs typeface="Calibri" panose="020F0502020204030204" pitchFamily="34" charset="0"/>
              </a:rPr>
              <a:t>Prendre du recul pour faire évoluer certaines pratiques au sein de votre cabinet et améliorer vos processus d’intégration des collaborateurs.</a:t>
            </a:r>
          </a:p>
        </p:txBody>
      </p:sp>
      <p:pic>
        <p:nvPicPr>
          <p:cNvPr id="28" name="Graphique 27">
            <a:extLst>
              <a:ext uri="{FF2B5EF4-FFF2-40B4-BE49-F238E27FC236}">
                <a16:creationId xmlns:a16="http://schemas.microsoft.com/office/drawing/2014/main" id="{141A28C3-6EB2-2606-11A9-B81B6F06B2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950" y="1429891"/>
            <a:ext cx="490380" cy="319422"/>
          </a:xfrm>
          <a:prstGeom prst="rect">
            <a:avLst/>
          </a:prstGeom>
        </p:spPr>
      </p:pic>
      <p:sp>
        <p:nvSpPr>
          <p:cNvPr id="46091" name="Rectangle 46090">
            <a:extLst>
              <a:ext uri="{FF2B5EF4-FFF2-40B4-BE49-F238E27FC236}">
                <a16:creationId xmlns:a16="http://schemas.microsoft.com/office/drawing/2014/main" id="{1C28CB90-1745-FE75-3296-B8E58EDFB1CE}"/>
              </a:ext>
            </a:extLst>
          </p:cNvPr>
          <p:cNvSpPr/>
          <p:nvPr/>
        </p:nvSpPr>
        <p:spPr>
          <a:xfrm>
            <a:off x="382292" y="6002817"/>
            <a:ext cx="6215060" cy="3180622"/>
          </a:xfrm>
          <a:prstGeom prst="rect">
            <a:avLst/>
          </a:prstGeom>
          <a:no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092" name="ZoneTexte 45">
            <a:extLst>
              <a:ext uri="{FF2B5EF4-FFF2-40B4-BE49-F238E27FC236}">
                <a16:creationId xmlns:a16="http://schemas.microsoft.com/office/drawing/2014/main" id="{EF73216E-D58D-1011-9E02-ECAF4F8B6E0D}"/>
              </a:ext>
            </a:extLst>
          </p:cNvPr>
          <p:cNvSpPr txBox="1">
            <a:spLocks noChangeArrowheads="1"/>
          </p:cNvSpPr>
          <p:nvPr/>
        </p:nvSpPr>
        <p:spPr bwMode="auto">
          <a:xfrm>
            <a:off x="2661283" y="5802762"/>
            <a:ext cx="1449178" cy="400110"/>
          </a:xfrm>
          <a:prstGeom prst="rect">
            <a:avLst/>
          </a:prstGeom>
          <a:solidFill>
            <a:schemeClr val="bg1"/>
          </a:solidFill>
          <a:ln>
            <a:noFill/>
          </a:ln>
        </p:spPr>
        <p:txBody>
          <a:bodyPr wrap="square">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fr-FR" altLang="fr-FR" sz="2000" b="1" dirty="0">
                <a:solidFill>
                  <a:srgbClr val="FFA200"/>
                </a:solidFill>
                <a:latin typeface="Calibri" panose="020F0502020204030204" pitchFamily="34" charset="0"/>
                <a:cs typeface="Calibri" panose="020F0502020204030204" pitchFamily="34" charset="0"/>
              </a:rPr>
              <a:t>Astuces</a:t>
            </a:r>
          </a:p>
        </p:txBody>
      </p:sp>
      <p:grpSp>
        <p:nvGrpSpPr>
          <p:cNvPr id="46093" name="Groupe 46092">
            <a:extLst>
              <a:ext uri="{FF2B5EF4-FFF2-40B4-BE49-F238E27FC236}">
                <a16:creationId xmlns:a16="http://schemas.microsoft.com/office/drawing/2014/main" id="{EF776C0B-9357-9AE6-D1CA-C74ABF1B9DBB}"/>
              </a:ext>
            </a:extLst>
          </p:cNvPr>
          <p:cNvGrpSpPr/>
          <p:nvPr/>
        </p:nvGrpSpPr>
        <p:grpSpPr>
          <a:xfrm>
            <a:off x="157202" y="5800938"/>
            <a:ext cx="465367" cy="465367"/>
            <a:chOff x="6127265" y="5137914"/>
            <a:chExt cx="571349" cy="571348"/>
          </a:xfrm>
        </p:grpSpPr>
        <p:sp>
          <p:nvSpPr>
            <p:cNvPr id="46094" name="Ellipse 46093">
              <a:extLst>
                <a:ext uri="{FF2B5EF4-FFF2-40B4-BE49-F238E27FC236}">
                  <a16:creationId xmlns:a16="http://schemas.microsoft.com/office/drawing/2014/main" id="{825ED8E1-90A7-8FB5-C76F-ECF7655901AB}"/>
                </a:ext>
              </a:extLst>
            </p:cNvPr>
            <p:cNvSpPr/>
            <p:nvPr/>
          </p:nvSpPr>
          <p:spPr>
            <a:xfrm rot="5400000">
              <a:off x="6127266" y="5137913"/>
              <a:ext cx="571348" cy="571349"/>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pic>
          <p:nvPicPr>
            <p:cNvPr id="46095" name="Image 24">
              <a:extLst>
                <a:ext uri="{FF2B5EF4-FFF2-40B4-BE49-F238E27FC236}">
                  <a16:creationId xmlns:a16="http://schemas.microsoft.com/office/drawing/2014/main" id="{D86F6B26-2002-4458-A383-BEF7AF1F2B6C}"/>
                </a:ext>
              </a:extLst>
            </p:cNvPr>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6193864" y="5197648"/>
              <a:ext cx="4381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67F640-715D-48FC-567B-3332D16EBDBE}"/>
              </a:ext>
            </a:extLst>
          </p:cNvPr>
          <p:cNvSpPr/>
          <p:nvPr/>
        </p:nvSpPr>
        <p:spPr>
          <a:xfrm>
            <a:off x="7461448" y="-53975"/>
            <a:ext cx="1765300" cy="504825"/>
          </a:xfrm>
          <a:prstGeom prst="rect">
            <a:avLst/>
          </a:prstGeom>
          <a:solidFill>
            <a:srgbClr val="00A0E6"/>
          </a:solidFill>
          <a:ln>
            <a:solidFill>
              <a:srgbClr val="00A0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COUVERTURE</a:t>
            </a:r>
          </a:p>
        </p:txBody>
      </p:sp>
      <p:pic>
        <p:nvPicPr>
          <p:cNvPr id="48131" name="Image 4">
            <a:extLst>
              <a:ext uri="{FF2B5EF4-FFF2-40B4-BE49-F238E27FC236}">
                <a16:creationId xmlns:a16="http://schemas.microsoft.com/office/drawing/2014/main" id="{1D5E712F-A136-42BB-5D47-8D43F6FC4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53975"/>
            <a:ext cx="7080250" cy="1001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3" descr="Une image contenant diagramme, texte&#10;&#10;Description générée automatiquement">
            <a:extLst>
              <a:ext uri="{FF2B5EF4-FFF2-40B4-BE49-F238E27FC236}">
                <a16:creationId xmlns:a16="http://schemas.microsoft.com/office/drawing/2014/main" id="{14D3231D-B9B5-A513-9803-29284103F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9050"/>
            <a:ext cx="7029450" cy="994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87744B-149A-D0DE-476A-A1975354748A}"/>
              </a:ext>
            </a:extLst>
          </p:cNvPr>
          <p:cNvSpPr/>
          <p:nvPr/>
        </p:nvSpPr>
        <p:spPr>
          <a:xfrm>
            <a:off x="0" y="0"/>
            <a:ext cx="6858000" cy="1277843"/>
          </a:xfrm>
          <a:prstGeom prst="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3" name="ZoneTexte 12">
            <a:extLst>
              <a:ext uri="{FF2B5EF4-FFF2-40B4-BE49-F238E27FC236}">
                <a16:creationId xmlns:a16="http://schemas.microsoft.com/office/drawing/2014/main" id="{0CC30314-CFCD-C743-86EF-A94C68B9B539}"/>
              </a:ext>
            </a:extLst>
          </p:cNvPr>
          <p:cNvSpPr txBox="1"/>
          <p:nvPr/>
        </p:nvSpPr>
        <p:spPr>
          <a:xfrm>
            <a:off x="577394" y="307874"/>
            <a:ext cx="2606700" cy="646331"/>
          </a:xfrm>
          <a:prstGeom prst="rect">
            <a:avLst/>
          </a:prstGeom>
          <a:noFill/>
        </p:spPr>
        <p:txBody>
          <a:bodyPr wrap="square">
            <a:spAutoFit/>
          </a:bodyPr>
          <a:lstStyle/>
          <a:p>
            <a:pPr eaLnBrk="1" fontAlgn="auto" hangingPunct="1">
              <a:spcBef>
                <a:spcPts val="0"/>
              </a:spcBef>
              <a:spcAft>
                <a:spcPts val="0"/>
              </a:spcAft>
              <a:buClr>
                <a:srgbClr val="000000"/>
              </a:buClr>
              <a:buFont typeface="Arial"/>
              <a:buNone/>
              <a:defRPr/>
            </a:pPr>
            <a:r>
              <a:rPr lang="fr-FR" sz="3600" b="1" kern="0" dirty="0">
                <a:solidFill>
                  <a:schemeClr val="bg1"/>
                </a:solidFill>
                <a:latin typeface="Calibri" panose="020F0502020204030204" pitchFamily="34" charset="0"/>
                <a:ea typeface="Arial"/>
                <a:cs typeface="Calibri" panose="020F0502020204030204" pitchFamily="34" charset="0"/>
                <a:sym typeface="Arial"/>
              </a:rPr>
              <a:t>Sommaire</a:t>
            </a:r>
            <a:endParaRPr lang="fr-FR" sz="3200" b="1" kern="0" dirty="0">
              <a:solidFill>
                <a:schemeClr val="bg1"/>
              </a:solidFill>
              <a:latin typeface="Calibri" panose="020F0502020204030204" pitchFamily="34" charset="0"/>
              <a:ea typeface="Arial"/>
              <a:cs typeface="Calibri" panose="020F0502020204030204" pitchFamily="34" charset="0"/>
              <a:sym typeface="Arial"/>
            </a:endParaRPr>
          </a:p>
        </p:txBody>
      </p:sp>
      <p:sp>
        <p:nvSpPr>
          <p:cNvPr id="5" name="Ellipse 4">
            <a:extLst>
              <a:ext uri="{FF2B5EF4-FFF2-40B4-BE49-F238E27FC236}">
                <a16:creationId xmlns:a16="http://schemas.microsoft.com/office/drawing/2014/main" id="{63F6847A-965A-4D64-CEF6-DB8649D1B87C}"/>
              </a:ext>
            </a:extLst>
          </p:cNvPr>
          <p:cNvSpPr/>
          <p:nvPr/>
        </p:nvSpPr>
        <p:spPr>
          <a:xfrm>
            <a:off x="1124744" y="3849528"/>
            <a:ext cx="756000" cy="756000"/>
          </a:xfrm>
          <a:prstGeom prst="ellipse">
            <a:avLst/>
          </a:prstGeom>
          <a:no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a:solidFill>
                  <a:srgbClr val="FFA200"/>
                </a:solidFill>
              </a:rPr>
              <a:t>7</a:t>
            </a:r>
          </a:p>
        </p:txBody>
      </p:sp>
      <p:sp>
        <p:nvSpPr>
          <p:cNvPr id="12" name="Ellipse 11">
            <a:extLst>
              <a:ext uri="{FF2B5EF4-FFF2-40B4-BE49-F238E27FC236}">
                <a16:creationId xmlns:a16="http://schemas.microsoft.com/office/drawing/2014/main" id="{3197712F-5915-60B8-DAB3-49F07FB5A7C3}"/>
              </a:ext>
            </a:extLst>
          </p:cNvPr>
          <p:cNvSpPr/>
          <p:nvPr/>
        </p:nvSpPr>
        <p:spPr>
          <a:xfrm>
            <a:off x="1124744" y="5240691"/>
            <a:ext cx="756000" cy="756000"/>
          </a:xfrm>
          <a:prstGeom prst="ellipse">
            <a:avLst/>
          </a:prstGeom>
          <a:no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a:solidFill>
                  <a:srgbClr val="FFA200"/>
                </a:solidFill>
              </a:rPr>
              <a:t>9</a:t>
            </a:r>
          </a:p>
        </p:txBody>
      </p:sp>
      <p:sp>
        <p:nvSpPr>
          <p:cNvPr id="16" name="Ellipse 15">
            <a:extLst>
              <a:ext uri="{FF2B5EF4-FFF2-40B4-BE49-F238E27FC236}">
                <a16:creationId xmlns:a16="http://schemas.microsoft.com/office/drawing/2014/main" id="{C3B53DCC-B02D-3F5F-C405-8A566CB6988E}"/>
              </a:ext>
            </a:extLst>
          </p:cNvPr>
          <p:cNvSpPr/>
          <p:nvPr/>
        </p:nvSpPr>
        <p:spPr>
          <a:xfrm>
            <a:off x="1124744" y="6573264"/>
            <a:ext cx="756000" cy="756000"/>
          </a:xfrm>
          <a:prstGeom prst="ellipse">
            <a:avLst/>
          </a:prstGeom>
          <a:no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spc="-120" dirty="0">
                <a:solidFill>
                  <a:srgbClr val="FFA200"/>
                </a:solidFill>
              </a:rPr>
              <a:t>10</a:t>
            </a:r>
          </a:p>
        </p:txBody>
      </p:sp>
      <p:sp>
        <p:nvSpPr>
          <p:cNvPr id="4" name="Ellipse 3">
            <a:extLst>
              <a:ext uri="{FF2B5EF4-FFF2-40B4-BE49-F238E27FC236}">
                <a16:creationId xmlns:a16="http://schemas.microsoft.com/office/drawing/2014/main" id="{1906BBE2-15C7-C82D-6452-5F257F51035F}"/>
              </a:ext>
            </a:extLst>
          </p:cNvPr>
          <p:cNvSpPr/>
          <p:nvPr/>
        </p:nvSpPr>
        <p:spPr>
          <a:xfrm>
            <a:off x="1124744" y="2422770"/>
            <a:ext cx="756000" cy="756000"/>
          </a:xfrm>
          <a:prstGeom prst="ellipse">
            <a:avLst/>
          </a:prstGeom>
          <a:no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a:solidFill>
                  <a:srgbClr val="FFA200"/>
                </a:solidFill>
              </a:rPr>
              <a:t>4</a:t>
            </a:r>
          </a:p>
        </p:txBody>
      </p:sp>
      <p:sp>
        <p:nvSpPr>
          <p:cNvPr id="6" name="ZoneTexte 5">
            <a:extLst>
              <a:ext uri="{FF2B5EF4-FFF2-40B4-BE49-F238E27FC236}">
                <a16:creationId xmlns:a16="http://schemas.microsoft.com/office/drawing/2014/main" id="{34E3CB59-2F12-0811-BECF-50B947851712}"/>
              </a:ext>
            </a:extLst>
          </p:cNvPr>
          <p:cNvSpPr txBox="1"/>
          <p:nvPr/>
        </p:nvSpPr>
        <p:spPr>
          <a:xfrm>
            <a:off x="2213268" y="2342709"/>
            <a:ext cx="3647176" cy="954107"/>
          </a:xfrm>
          <a:prstGeom prst="rect">
            <a:avLst/>
          </a:prstGeom>
          <a:noFill/>
        </p:spPr>
        <p:txBody>
          <a:bodyPr wrap="square">
            <a:spAutoFit/>
          </a:bodyPr>
          <a:lstStyle/>
          <a:p>
            <a:r>
              <a:rPr lang="fr-FR" sz="2800" dirty="0">
                <a:solidFill>
                  <a:srgbClr val="0016DE"/>
                </a:solidFill>
                <a:latin typeface="Calibri" panose="020F0502020204030204" pitchFamily="34" charset="0"/>
                <a:cs typeface="Calibri" panose="020F0502020204030204" pitchFamily="34" charset="0"/>
              </a:rPr>
              <a:t>Kit de pré-intégration </a:t>
            </a:r>
            <a:br>
              <a:rPr lang="fr-FR" sz="2800" dirty="0">
                <a:solidFill>
                  <a:srgbClr val="0016DE"/>
                </a:solidFill>
                <a:latin typeface="Calibri" panose="020F0502020204030204" pitchFamily="34" charset="0"/>
                <a:cs typeface="Calibri" panose="020F0502020204030204" pitchFamily="34" charset="0"/>
              </a:rPr>
            </a:br>
            <a:r>
              <a:rPr lang="fr-FR" sz="2800" dirty="0">
                <a:solidFill>
                  <a:srgbClr val="0016DE"/>
                </a:solidFill>
                <a:latin typeface="Calibri" panose="020F0502020204030204" pitchFamily="34" charset="0"/>
                <a:cs typeface="Calibri" panose="020F0502020204030204" pitchFamily="34" charset="0"/>
              </a:rPr>
              <a:t>des nouvelles recrues</a:t>
            </a:r>
          </a:p>
        </p:txBody>
      </p:sp>
      <p:sp>
        <p:nvSpPr>
          <p:cNvPr id="7" name="ZoneTexte 6">
            <a:extLst>
              <a:ext uri="{FF2B5EF4-FFF2-40B4-BE49-F238E27FC236}">
                <a16:creationId xmlns:a16="http://schemas.microsoft.com/office/drawing/2014/main" id="{A4B720AC-CAF8-47A5-18E7-82FCA9DC8D5D}"/>
              </a:ext>
            </a:extLst>
          </p:cNvPr>
          <p:cNvSpPr txBox="1"/>
          <p:nvPr/>
        </p:nvSpPr>
        <p:spPr>
          <a:xfrm>
            <a:off x="2213268" y="3764866"/>
            <a:ext cx="3647176" cy="954107"/>
          </a:xfrm>
          <a:prstGeom prst="rect">
            <a:avLst/>
          </a:prstGeom>
          <a:noFill/>
        </p:spPr>
        <p:txBody>
          <a:bodyPr wrap="square">
            <a:spAutoFit/>
          </a:bodyPr>
          <a:lstStyle/>
          <a:p>
            <a:r>
              <a:rPr lang="fr-FR" sz="2800" dirty="0">
                <a:solidFill>
                  <a:srgbClr val="0016DE"/>
                </a:solidFill>
                <a:latin typeface="Calibri" panose="020F0502020204030204" pitchFamily="34" charset="0"/>
                <a:cs typeface="Calibri" panose="020F0502020204030204" pitchFamily="34" charset="0"/>
              </a:rPr>
              <a:t>Kit de bienvenue </a:t>
            </a:r>
            <a:br>
              <a:rPr lang="fr-FR" sz="2800" dirty="0">
                <a:solidFill>
                  <a:srgbClr val="0016DE"/>
                </a:solidFill>
                <a:latin typeface="Calibri" panose="020F0502020204030204" pitchFamily="34" charset="0"/>
                <a:cs typeface="Calibri" panose="020F0502020204030204" pitchFamily="34" charset="0"/>
              </a:rPr>
            </a:br>
            <a:r>
              <a:rPr lang="fr-FR" sz="2800" dirty="0">
                <a:solidFill>
                  <a:srgbClr val="0016DE"/>
                </a:solidFill>
                <a:latin typeface="Calibri" panose="020F0502020204030204" pitchFamily="34" charset="0"/>
                <a:cs typeface="Calibri" panose="020F0502020204030204" pitchFamily="34" charset="0"/>
              </a:rPr>
              <a:t>du premier jour</a:t>
            </a:r>
          </a:p>
        </p:txBody>
      </p:sp>
      <p:sp>
        <p:nvSpPr>
          <p:cNvPr id="10" name="ZoneTexte 9">
            <a:extLst>
              <a:ext uri="{FF2B5EF4-FFF2-40B4-BE49-F238E27FC236}">
                <a16:creationId xmlns:a16="http://schemas.microsoft.com/office/drawing/2014/main" id="{D19CD4AE-159C-90CD-C504-DB47FF295FBB}"/>
              </a:ext>
            </a:extLst>
          </p:cNvPr>
          <p:cNvSpPr txBox="1"/>
          <p:nvPr/>
        </p:nvSpPr>
        <p:spPr>
          <a:xfrm>
            <a:off x="2213268" y="5322596"/>
            <a:ext cx="3647176" cy="523220"/>
          </a:xfrm>
          <a:prstGeom prst="rect">
            <a:avLst/>
          </a:prstGeom>
          <a:noFill/>
        </p:spPr>
        <p:txBody>
          <a:bodyPr wrap="square">
            <a:spAutoFit/>
          </a:bodyPr>
          <a:lstStyle/>
          <a:p>
            <a:r>
              <a:rPr lang="fr-FR" sz="2800" dirty="0">
                <a:solidFill>
                  <a:srgbClr val="0016DE"/>
                </a:solidFill>
                <a:latin typeface="Calibri" panose="020F0502020204030204" pitchFamily="34" charset="0"/>
                <a:cs typeface="Calibri" panose="020F0502020204030204" pitchFamily="34" charset="0"/>
              </a:rPr>
              <a:t>Et les jours suivants ?</a:t>
            </a:r>
          </a:p>
        </p:txBody>
      </p:sp>
      <p:sp>
        <p:nvSpPr>
          <p:cNvPr id="11" name="ZoneTexte 10">
            <a:extLst>
              <a:ext uri="{FF2B5EF4-FFF2-40B4-BE49-F238E27FC236}">
                <a16:creationId xmlns:a16="http://schemas.microsoft.com/office/drawing/2014/main" id="{CB1B9D51-D023-63AC-1905-743D33F32B25}"/>
              </a:ext>
            </a:extLst>
          </p:cNvPr>
          <p:cNvSpPr txBox="1"/>
          <p:nvPr/>
        </p:nvSpPr>
        <p:spPr>
          <a:xfrm>
            <a:off x="2213268" y="6447165"/>
            <a:ext cx="3647176" cy="954107"/>
          </a:xfrm>
          <a:prstGeom prst="rect">
            <a:avLst/>
          </a:prstGeom>
          <a:noFill/>
        </p:spPr>
        <p:txBody>
          <a:bodyPr wrap="square">
            <a:spAutoFit/>
          </a:bodyPr>
          <a:lstStyle/>
          <a:p>
            <a:r>
              <a:rPr lang="fr-FR" sz="2800" dirty="0">
                <a:solidFill>
                  <a:srgbClr val="0016DE"/>
                </a:solidFill>
                <a:latin typeface="Calibri" panose="020F0502020204030204" pitchFamily="34" charset="0"/>
                <a:cs typeface="Calibri" panose="020F0502020204030204" pitchFamily="34" charset="0"/>
              </a:rPr>
              <a:t>Évaluez la réussite </a:t>
            </a:r>
            <a:br>
              <a:rPr lang="fr-FR" sz="2800" dirty="0">
                <a:solidFill>
                  <a:srgbClr val="0016DE"/>
                </a:solidFill>
                <a:latin typeface="Calibri" panose="020F0502020204030204" pitchFamily="34" charset="0"/>
                <a:cs typeface="Calibri" panose="020F0502020204030204" pitchFamily="34" charset="0"/>
              </a:rPr>
            </a:br>
            <a:r>
              <a:rPr lang="fr-FR" sz="2800" dirty="0">
                <a:solidFill>
                  <a:srgbClr val="0016DE"/>
                </a:solidFill>
                <a:latin typeface="Calibri" panose="020F0502020204030204" pitchFamily="34" charset="0"/>
                <a:cs typeface="Calibri" panose="020F0502020204030204" pitchFamily="34" charset="0"/>
              </a:rPr>
              <a:t>de l’intégration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123CDA-592A-A8CF-3E42-215A2899C1A2}"/>
              </a:ext>
            </a:extLst>
          </p:cNvPr>
          <p:cNvSpPr/>
          <p:nvPr/>
        </p:nvSpPr>
        <p:spPr>
          <a:xfrm>
            <a:off x="0" y="0"/>
            <a:ext cx="6858000" cy="1424608"/>
          </a:xfrm>
          <a:prstGeom prst="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33795" name="ZoneTexte 12">
            <a:extLst>
              <a:ext uri="{FF2B5EF4-FFF2-40B4-BE49-F238E27FC236}">
                <a16:creationId xmlns:a16="http://schemas.microsoft.com/office/drawing/2014/main" id="{2201992A-4CE4-F11A-4B23-BC16E44422CF}"/>
              </a:ext>
            </a:extLst>
          </p:cNvPr>
          <p:cNvSpPr txBox="1">
            <a:spLocks noChangeArrowheads="1"/>
          </p:cNvSpPr>
          <p:nvPr/>
        </p:nvSpPr>
        <p:spPr bwMode="auto">
          <a:xfrm>
            <a:off x="508967" y="320143"/>
            <a:ext cx="624363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ts val="3300"/>
              </a:lnSpc>
            </a:pPr>
            <a:r>
              <a:rPr lang="fr-FR" altLang="fr-FR" sz="3200" b="1" dirty="0">
                <a:solidFill>
                  <a:schemeClr val="bg1"/>
                </a:solidFill>
                <a:latin typeface="Calibri" panose="020F0502020204030204" pitchFamily="34" charset="0"/>
                <a:cs typeface="Calibri" panose="020F0502020204030204" pitchFamily="34" charset="0"/>
              </a:rPr>
              <a:t>Kit de pré-intégration</a:t>
            </a:r>
            <a:br>
              <a:rPr lang="fr-FR" altLang="fr-FR" sz="3200" b="1" dirty="0">
                <a:solidFill>
                  <a:schemeClr val="bg1"/>
                </a:solidFill>
                <a:latin typeface="Calibri" panose="020F0502020204030204" pitchFamily="34" charset="0"/>
                <a:cs typeface="Calibri" panose="020F0502020204030204" pitchFamily="34" charset="0"/>
              </a:rPr>
            </a:br>
            <a:r>
              <a:rPr lang="fr-FR" altLang="fr-FR" sz="3200" b="1" dirty="0">
                <a:solidFill>
                  <a:schemeClr val="bg1"/>
                </a:solidFill>
                <a:latin typeface="Calibri" panose="020F0502020204030204" pitchFamily="34" charset="0"/>
                <a:cs typeface="Calibri" panose="020F0502020204030204" pitchFamily="34" charset="0"/>
              </a:rPr>
              <a:t>des nouvelles recrues</a:t>
            </a:r>
          </a:p>
        </p:txBody>
      </p:sp>
      <p:sp>
        <p:nvSpPr>
          <p:cNvPr id="33796" name="ZoneTexte 15">
            <a:extLst>
              <a:ext uri="{FF2B5EF4-FFF2-40B4-BE49-F238E27FC236}">
                <a16:creationId xmlns:a16="http://schemas.microsoft.com/office/drawing/2014/main" id="{7E9743DA-FACC-2FA9-F158-090C5C825A45}"/>
              </a:ext>
            </a:extLst>
          </p:cNvPr>
          <p:cNvSpPr txBox="1">
            <a:spLocks noChangeArrowheads="1"/>
          </p:cNvSpPr>
          <p:nvPr/>
        </p:nvSpPr>
        <p:spPr bwMode="auto">
          <a:xfrm>
            <a:off x="1283648" y="1764829"/>
            <a:ext cx="5529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dirty="0">
                <a:solidFill>
                  <a:srgbClr val="0016DE"/>
                </a:solidFill>
                <a:latin typeface="Calibri" panose="020F0502020204030204" pitchFamily="34" charset="0"/>
                <a:cs typeface="Calibri" panose="020F0502020204030204" pitchFamily="34" charset="0"/>
              </a:rPr>
              <a:t>Exemple de mail de bienvenue à envoyer une semaine avant l’arrivée du futur </a:t>
            </a:r>
            <a:r>
              <a:rPr lang="fr-FR" altLang="fr-FR" dirty="0" err="1">
                <a:solidFill>
                  <a:srgbClr val="0016DE"/>
                </a:solidFill>
                <a:latin typeface="Calibri" panose="020F0502020204030204" pitchFamily="34" charset="0"/>
                <a:cs typeface="Calibri" panose="020F0502020204030204" pitchFamily="34" charset="0"/>
              </a:rPr>
              <a:t>collaborateur.trice</a:t>
            </a:r>
            <a:endParaRPr lang="fr-FR" altLang="fr-FR" dirty="0">
              <a:solidFill>
                <a:srgbClr val="0016DE"/>
              </a:solidFill>
              <a:latin typeface="Calibri" panose="020F0502020204030204" pitchFamily="34" charset="0"/>
              <a:cs typeface="Calibri" panose="020F0502020204030204" pitchFamily="34" charset="0"/>
            </a:endParaRPr>
          </a:p>
        </p:txBody>
      </p:sp>
      <p:pic>
        <p:nvPicPr>
          <p:cNvPr id="13" name="Graphique 12">
            <a:extLst>
              <a:ext uri="{FF2B5EF4-FFF2-40B4-BE49-F238E27FC236}">
                <a16:creationId xmlns:a16="http://schemas.microsoft.com/office/drawing/2014/main" id="{A8A3F533-4254-F1B6-00CE-C717A04EC3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707" y="1829746"/>
            <a:ext cx="598621" cy="422283"/>
          </a:xfrm>
          <a:prstGeom prst="rect">
            <a:avLst/>
          </a:prstGeom>
        </p:spPr>
      </p:pic>
      <p:sp>
        <p:nvSpPr>
          <p:cNvPr id="2" name="Rectangle : coins arrondis 1">
            <a:extLst>
              <a:ext uri="{FF2B5EF4-FFF2-40B4-BE49-F238E27FC236}">
                <a16:creationId xmlns:a16="http://schemas.microsoft.com/office/drawing/2014/main" id="{43818035-35AC-0117-C175-51B6C42A6838}"/>
              </a:ext>
            </a:extLst>
          </p:cNvPr>
          <p:cNvSpPr/>
          <p:nvPr/>
        </p:nvSpPr>
        <p:spPr>
          <a:xfrm>
            <a:off x="414387" y="2576736"/>
            <a:ext cx="6200357" cy="6617949"/>
          </a:xfrm>
          <a:prstGeom prst="roundRect">
            <a:avLst>
              <a:gd name="adj" fmla="val 6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Espace réservé du texte 8">
            <a:extLst>
              <a:ext uri="{FF2B5EF4-FFF2-40B4-BE49-F238E27FC236}">
                <a16:creationId xmlns:a16="http://schemas.microsoft.com/office/drawing/2014/main" id="{386A2F55-E6BE-29CA-40A2-F7DDC5037FD7}"/>
              </a:ext>
            </a:extLst>
          </p:cNvPr>
          <p:cNvSpPr txBox="1">
            <a:spLocks/>
          </p:cNvSpPr>
          <p:nvPr/>
        </p:nvSpPr>
        <p:spPr>
          <a:xfrm>
            <a:off x="733795" y="2929989"/>
            <a:ext cx="5751822" cy="6155531"/>
          </a:xfrm>
          <a:prstGeom prst="rect">
            <a:avLst/>
          </a:prstGeom>
          <a:no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5"/>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200" kern="0" dirty="0">
                <a:solidFill>
                  <a:srgbClr val="FFA200"/>
                </a:solidFill>
                <a:latin typeface="Calibri" panose="020F0502020204030204" pitchFamily="34" charset="0"/>
                <a:cs typeface="Calibri" panose="020F0502020204030204" pitchFamily="34" charset="0"/>
              </a:rPr>
              <a:t>« Bienvenue [PRENOM],</a:t>
            </a:r>
          </a:p>
          <a:p>
            <a:pPr marL="0" indent="0">
              <a:buFontTx/>
              <a:buNone/>
              <a:defRPr/>
            </a:pPr>
            <a:endParaRPr lang="fr-FR" sz="1200" kern="0" dirty="0">
              <a:solidFill>
                <a:schemeClr val="bg2">
                  <a:lumMod val="60000"/>
                  <a:lumOff val="40000"/>
                </a:schemeClr>
              </a:solidFill>
              <a:latin typeface="Calibri" panose="020F0502020204030204" pitchFamily="34" charset="0"/>
              <a:cs typeface="Calibri" panose="020F0502020204030204" pitchFamily="34" charset="0"/>
            </a:endParaRPr>
          </a:p>
          <a:p>
            <a:pPr marL="0" indent="0">
              <a:buFontTx/>
              <a:buNone/>
              <a:defRPr/>
            </a:pPr>
            <a:r>
              <a:rPr lang="fr-FR" sz="1200" b="0" kern="0" dirty="0">
                <a:solidFill>
                  <a:schemeClr val="tx1">
                    <a:lumMod val="75000"/>
                    <a:lumOff val="25000"/>
                  </a:schemeClr>
                </a:solidFill>
                <a:latin typeface="Calibri" panose="020F0502020204030204" pitchFamily="34" charset="0"/>
                <a:cs typeface="Calibri" panose="020F0502020204030204" pitchFamily="34" charset="0"/>
              </a:rPr>
              <a:t>Vous allez très bientôt rejoindre notre cabinet, et toute l’équipe vous souhaite la bienvenue !</a:t>
            </a:r>
          </a:p>
          <a:p>
            <a:pPr marL="0" indent="0">
              <a:buFontTx/>
              <a:buNone/>
              <a:defRPr/>
            </a:pPr>
            <a:r>
              <a:rPr lang="fr-FR" sz="1200" b="0" kern="0" dirty="0">
                <a:solidFill>
                  <a:schemeClr val="tx1">
                    <a:lumMod val="75000"/>
                    <a:lumOff val="25000"/>
                  </a:schemeClr>
                </a:solidFill>
                <a:latin typeface="Calibri" panose="020F0502020204030204" pitchFamily="34" charset="0"/>
                <a:cs typeface="Calibri" panose="020F0502020204030204" pitchFamily="34" charset="0"/>
              </a:rPr>
              <a:t>Nous sommes très heureux de vous compter parmi nous </a:t>
            </a:r>
            <a:r>
              <a:rPr lang="fr-FR" sz="1200" b="0" dirty="0">
                <a:solidFill>
                  <a:schemeClr val="tx1">
                    <a:lumMod val="75000"/>
                    <a:lumOff val="25000"/>
                  </a:schemeClr>
                </a:solidFill>
                <a:latin typeface="Calibri" panose="020F0502020204030204" pitchFamily="34" charset="0"/>
                <a:cs typeface="Calibri" panose="020F0502020204030204" pitchFamily="34" charset="0"/>
              </a:rPr>
              <a:t>[PRENOM] et avons hâte de vous retrouver le [DATE D’ARRIVEE] pour une journée d’intégration destinée aux nouveaux collaborateurs. Vous y découvrirez plus en détail notre cabinet, notre culture et notre ADN. Ci-après les informations importantes pour ce premier jour.</a:t>
            </a:r>
          </a:p>
          <a:p>
            <a:pPr marL="0" indent="0">
              <a:buFontTx/>
              <a:buNone/>
              <a:defRPr/>
            </a:pPr>
            <a:endParaRPr lang="fr-FR" sz="1200" b="0" dirty="0">
              <a:solidFill>
                <a:srgbClr val="6B6B79"/>
              </a:solidFill>
              <a:latin typeface="Calibri" panose="020F0502020204030204" pitchFamily="34" charset="0"/>
              <a:cs typeface="Calibri" panose="020F0502020204030204" pitchFamily="34" charset="0"/>
            </a:endParaRPr>
          </a:p>
          <a:p>
            <a:pPr marL="0" indent="0">
              <a:spcAft>
                <a:spcPts val="600"/>
              </a:spcAft>
              <a:buFontTx/>
              <a:buNone/>
              <a:defRPr/>
            </a:pPr>
            <a:r>
              <a:rPr lang="fr-FR" sz="1200" kern="0" dirty="0">
                <a:solidFill>
                  <a:srgbClr val="FFA200"/>
                </a:solidFill>
                <a:latin typeface="Calibri" panose="020F0502020204030204" pitchFamily="34" charset="0"/>
                <a:cs typeface="Calibri" panose="020F0502020204030204" pitchFamily="34" charset="0"/>
              </a:rPr>
              <a:t>OU NOUS REJOINDRE ?</a:t>
            </a: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[DATE D’ARRIVEE]</a:t>
            </a: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 Horaires]</a:t>
            </a: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[ADRESSE DU CABINET ]</a:t>
            </a: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 Lien vers un Google </a:t>
            </a:r>
            <a:r>
              <a:rPr lang="fr-FR" sz="1200" b="0" dirty="0" err="1">
                <a:solidFill>
                  <a:schemeClr val="tx1">
                    <a:lumMod val="75000"/>
                    <a:lumOff val="25000"/>
                  </a:schemeClr>
                </a:solidFill>
                <a:latin typeface="Calibri" panose="020F0502020204030204" pitchFamily="34" charset="0"/>
                <a:cs typeface="Calibri" panose="020F0502020204030204" pitchFamily="34" charset="0"/>
              </a:rPr>
              <a:t>Map</a:t>
            </a:r>
            <a:r>
              <a:rPr lang="fr-FR" sz="1200" b="0" dirty="0">
                <a:solidFill>
                  <a:schemeClr val="tx1">
                    <a:lumMod val="75000"/>
                    <a:lumOff val="25000"/>
                  </a:schemeClr>
                </a:solidFill>
                <a:latin typeface="Calibri" panose="020F0502020204030204" pitchFamily="34" charset="0"/>
                <a:cs typeface="Calibri" panose="020F0502020204030204" pitchFamily="34" charset="0"/>
              </a:rPr>
              <a:t> ]</a:t>
            </a: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[NOM PERSONNE CHARGEE DE L’INTEGRATION]</a:t>
            </a:r>
          </a:p>
          <a:p>
            <a:pPr marL="0" indent="0">
              <a:buFontTx/>
              <a:buNone/>
              <a:defRPr/>
            </a:pPr>
            <a:endParaRPr lang="fr-FR" sz="1200" b="0" dirty="0">
              <a:solidFill>
                <a:srgbClr val="6B6B79"/>
              </a:solidFill>
              <a:latin typeface="Calibri" panose="020F0502020204030204" pitchFamily="34" charset="0"/>
              <a:cs typeface="Calibri" panose="020F0502020204030204" pitchFamily="34" charset="0"/>
            </a:endParaRPr>
          </a:p>
          <a:p>
            <a:pPr marL="0" indent="0">
              <a:spcAft>
                <a:spcPts val="600"/>
              </a:spcAft>
              <a:buFontTx/>
              <a:buNone/>
              <a:defRPr/>
            </a:pPr>
            <a:r>
              <a:rPr lang="fr-FR" sz="1200" kern="0" dirty="0">
                <a:solidFill>
                  <a:srgbClr val="FFA200"/>
                </a:solidFill>
                <a:latin typeface="Calibri" panose="020F0502020204030204" pitchFamily="34" charset="0"/>
                <a:cs typeface="Calibri" panose="020F0502020204030204" pitchFamily="34" charset="0"/>
              </a:rPr>
              <a:t>QUE FAUT-IL APPORTER ?</a:t>
            </a: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Nous vous attendons avec votre plus beau sourire. </a:t>
            </a:r>
            <a:endPar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endParaRPr>
          </a:p>
          <a:p>
            <a:pPr marL="0" indent="0">
              <a:buFontTx/>
              <a:buNone/>
              <a:defRPr/>
            </a:pPr>
            <a:endPar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endParaRP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Encore toutes nos félicitations et bienvenue chez nous ! Nous avons hâte de vous accueillir.</a:t>
            </a:r>
          </a:p>
          <a:p>
            <a:pPr marL="0" indent="0">
              <a:buFontTx/>
              <a:buNone/>
              <a:defRPr/>
            </a:pPr>
            <a:endPar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endParaRP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Je reste à votre entière disposition pour échanger, n’hésitez pas à m’envoyer un message </a:t>
            </a:r>
            <a:br>
              <a:rPr lang="fr-FR" sz="1200" b="0" dirty="0">
                <a:solidFill>
                  <a:schemeClr val="tx1">
                    <a:lumMod val="75000"/>
                    <a:lumOff val="25000"/>
                  </a:schemeClr>
                </a:solidFill>
                <a:latin typeface="Calibri" panose="020F0502020204030204" pitchFamily="34" charset="0"/>
                <a:cs typeface="Calibri" panose="020F0502020204030204" pitchFamily="34" charset="0"/>
              </a:rPr>
            </a:br>
            <a:r>
              <a:rPr lang="fr-FR" sz="1200" b="0" dirty="0">
                <a:solidFill>
                  <a:schemeClr val="tx1">
                    <a:lumMod val="75000"/>
                    <a:lumOff val="25000"/>
                  </a:schemeClr>
                </a:solidFill>
                <a:latin typeface="Calibri" panose="020F0502020204030204" pitchFamily="34" charset="0"/>
                <a:cs typeface="Calibri" panose="020F0502020204030204" pitchFamily="34" charset="0"/>
              </a:rPr>
              <a:t>si vous avez le moindre doute ou des questions.</a:t>
            </a:r>
          </a:p>
          <a:p>
            <a:pPr marL="0" indent="0">
              <a:buFontTx/>
              <a:buNone/>
              <a:defRPr/>
            </a:pPr>
            <a:endParaRPr lang="fr-FR" sz="1200" b="0" i="0" dirty="0">
              <a:solidFill>
                <a:schemeClr val="tx1">
                  <a:lumMod val="75000"/>
                  <a:lumOff val="25000"/>
                </a:schemeClr>
              </a:solidFill>
              <a:latin typeface="Calibri" panose="020F0502020204030204" pitchFamily="34" charset="0"/>
              <a:cs typeface="Calibri" panose="020F0502020204030204" pitchFamily="34" charset="0"/>
            </a:endParaRPr>
          </a:p>
          <a:p>
            <a:pPr marL="0" indent="0">
              <a:buFontTx/>
              <a:buNone/>
              <a:defRPr/>
            </a:pPr>
            <a:r>
              <a:rPr lang="fr-FR" sz="1200" b="0" i="0" dirty="0">
                <a:solidFill>
                  <a:schemeClr val="tx1">
                    <a:lumMod val="75000"/>
                    <a:lumOff val="25000"/>
                  </a:schemeClr>
                </a:solidFill>
                <a:latin typeface="Calibri" panose="020F0502020204030204" pitchFamily="34" charset="0"/>
                <a:cs typeface="Calibri" panose="020F0502020204030204" pitchFamily="34" charset="0"/>
              </a:rPr>
              <a:t>[PRENOM]</a:t>
            </a:r>
            <a:r>
              <a:rPr lang="fr-FR" sz="1200" b="0" dirty="0">
                <a:solidFill>
                  <a:schemeClr val="tx1">
                    <a:lumMod val="75000"/>
                    <a:lumOff val="25000"/>
                  </a:schemeClr>
                </a:solidFill>
                <a:latin typeface="Calibri" panose="020F0502020204030204" pitchFamily="34" charset="0"/>
                <a:cs typeface="Calibri" panose="020F0502020204030204" pitchFamily="34" charset="0"/>
              </a:rPr>
              <a:t> </a:t>
            </a:r>
            <a:r>
              <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a:t>
            </a:r>
          </a:p>
          <a:p>
            <a:pPr marL="0" indent="0">
              <a:buFontTx/>
              <a:buNone/>
              <a:defRPr/>
            </a:pPr>
            <a:endPar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endParaRPr>
          </a:p>
          <a:p>
            <a:pPr marL="0" indent="0">
              <a:buFontTx/>
              <a:buNone/>
              <a:defRPr/>
            </a:pPr>
            <a:endPar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endParaRP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A très bientôt</a:t>
            </a:r>
          </a:p>
          <a:p>
            <a:pPr marL="0" indent="0">
              <a:buFontTx/>
              <a:buNone/>
              <a:defRPr/>
            </a:pPr>
            <a:endParaRPr lang="fr-FR" sz="1200" b="0" dirty="0">
              <a:solidFill>
                <a:schemeClr val="tx1">
                  <a:lumMod val="75000"/>
                  <a:lumOff val="25000"/>
                </a:schemeClr>
              </a:solidFill>
              <a:latin typeface="Calibri" panose="020F0502020204030204" pitchFamily="34" charset="0"/>
              <a:cs typeface="Calibri" panose="020F0502020204030204" pitchFamily="34" charset="0"/>
            </a:endParaRPr>
          </a:p>
          <a:p>
            <a:pPr marL="0" indent="0">
              <a:buFontTx/>
              <a:buNone/>
              <a:defRPr/>
            </a:pPr>
            <a:endParaRPr lang="fr-FR" sz="1200" b="0" dirty="0">
              <a:solidFill>
                <a:schemeClr val="tx1">
                  <a:lumMod val="75000"/>
                  <a:lumOff val="25000"/>
                </a:schemeClr>
              </a:solidFill>
              <a:latin typeface="Calibri" panose="020F0502020204030204" pitchFamily="34" charset="0"/>
              <a:cs typeface="Calibri" panose="020F0502020204030204" pitchFamily="34" charset="0"/>
            </a:endParaRP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[PRENOM]</a:t>
            </a:r>
            <a:endPar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endParaRPr>
          </a:p>
          <a:p>
            <a:pPr marL="0" indent="0">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Equipe RH »</a:t>
            </a:r>
            <a:endParaRPr lang="fr-FR" sz="1200" b="0" dirty="0">
              <a:solidFill>
                <a:schemeClr val="tx1">
                  <a:lumMod val="75000"/>
                  <a:lumOff val="25000"/>
                </a:schemeClr>
              </a:solidFill>
              <a:latin typeface="Calibri" panose="020F0502020204030204" pitchFamily="34" charset="0"/>
              <a:cs typeface="Calibri" panose="020F0502020204030204" pitchFamily="34" charset="0"/>
            </a:endParaRPr>
          </a:p>
        </p:txBody>
      </p:sp>
      <p:grpSp>
        <p:nvGrpSpPr>
          <p:cNvPr id="43" name="Groupe 42">
            <a:extLst>
              <a:ext uri="{FF2B5EF4-FFF2-40B4-BE49-F238E27FC236}">
                <a16:creationId xmlns:a16="http://schemas.microsoft.com/office/drawing/2014/main" id="{0B3E5E39-D671-EEB7-D911-788B30850567}"/>
              </a:ext>
            </a:extLst>
          </p:cNvPr>
          <p:cNvGrpSpPr/>
          <p:nvPr/>
        </p:nvGrpSpPr>
        <p:grpSpPr>
          <a:xfrm>
            <a:off x="152743" y="5877532"/>
            <a:ext cx="515628" cy="515628"/>
            <a:chOff x="152743" y="5900129"/>
            <a:chExt cx="515628" cy="515628"/>
          </a:xfrm>
        </p:grpSpPr>
        <p:sp>
          <p:nvSpPr>
            <p:cNvPr id="34" name="Ellipse 33">
              <a:extLst>
                <a:ext uri="{FF2B5EF4-FFF2-40B4-BE49-F238E27FC236}">
                  <a16:creationId xmlns:a16="http://schemas.microsoft.com/office/drawing/2014/main" id="{F2BD06B5-51F7-C514-299B-4B311629C73A}"/>
                </a:ext>
              </a:extLst>
            </p:cNvPr>
            <p:cNvSpPr/>
            <p:nvPr/>
          </p:nvSpPr>
          <p:spPr>
            <a:xfrm>
              <a:off x="152743" y="5900129"/>
              <a:ext cx="515628" cy="515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Graphique 24">
              <a:extLst>
                <a:ext uri="{FF2B5EF4-FFF2-40B4-BE49-F238E27FC236}">
                  <a16:creationId xmlns:a16="http://schemas.microsoft.com/office/drawing/2014/main" id="{9417BF5E-8BC2-C20C-21B2-1E5F767AC6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1169" y="6002818"/>
              <a:ext cx="310250" cy="310250"/>
            </a:xfrm>
            <a:prstGeom prst="rect">
              <a:avLst/>
            </a:prstGeom>
          </p:spPr>
        </p:pic>
      </p:grpSp>
      <p:grpSp>
        <p:nvGrpSpPr>
          <p:cNvPr id="44" name="Groupe 43">
            <a:extLst>
              <a:ext uri="{FF2B5EF4-FFF2-40B4-BE49-F238E27FC236}">
                <a16:creationId xmlns:a16="http://schemas.microsoft.com/office/drawing/2014/main" id="{A9C680BA-9992-4727-7092-2E7DC0A71A68}"/>
              </a:ext>
            </a:extLst>
          </p:cNvPr>
          <p:cNvGrpSpPr/>
          <p:nvPr/>
        </p:nvGrpSpPr>
        <p:grpSpPr>
          <a:xfrm>
            <a:off x="152743" y="4448944"/>
            <a:ext cx="515628" cy="515628"/>
            <a:chOff x="152743" y="4586173"/>
            <a:chExt cx="515628" cy="515628"/>
          </a:xfrm>
        </p:grpSpPr>
        <p:sp>
          <p:nvSpPr>
            <p:cNvPr id="32" name="Ellipse 31">
              <a:extLst>
                <a:ext uri="{FF2B5EF4-FFF2-40B4-BE49-F238E27FC236}">
                  <a16:creationId xmlns:a16="http://schemas.microsoft.com/office/drawing/2014/main" id="{F7A60708-18F0-921C-33C6-EE0A14A2C2A3}"/>
                </a:ext>
              </a:extLst>
            </p:cNvPr>
            <p:cNvSpPr/>
            <p:nvPr/>
          </p:nvSpPr>
          <p:spPr>
            <a:xfrm>
              <a:off x="152743" y="4586173"/>
              <a:ext cx="515628" cy="515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Graphique 30">
              <a:extLst>
                <a:ext uri="{FF2B5EF4-FFF2-40B4-BE49-F238E27FC236}">
                  <a16:creationId xmlns:a16="http://schemas.microsoft.com/office/drawing/2014/main" id="{2A69B25A-DEB2-AA4C-7238-67E3005255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0533" y="4678157"/>
              <a:ext cx="340049" cy="292820"/>
            </a:xfrm>
            <a:prstGeom prst="rect">
              <a:avLst/>
            </a:prstGeom>
          </p:spPr>
        </p:pic>
      </p:grpSp>
      <p:grpSp>
        <p:nvGrpSpPr>
          <p:cNvPr id="45" name="Groupe 44">
            <a:extLst>
              <a:ext uri="{FF2B5EF4-FFF2-40B4-BE49-F238E27FC236}">
                <a16:creationId xmlns:a16="http://schemas.microsoft.com/office/drawing/2014/main" id="{4A43738A-B365-AE91-14B5-0A202754F572}"/>
              </a:ext>
            </a:extLst>
          </p:cNvPr>
          <p:cNvGrpSpPr/>
          <p:nvPr/>
        </p:nvGrpSpPr>
        <p:grpSpPr>
          <a:xfrm>
            <a:off x="152743" y="2792760"/>
            <a:ext cx="515628" cy="515628"/>
            <a:chOff x="152743" y="2904744"/>
            <a:chExt cx="515628" cy="515628"/>
          </a:xfrm>
        </p:grpSpPr>
        <p:sp>
          <p:nvSpPr>
            <p:cNvPr id="35" name="Ellipse 34">
              <a:extLst>
                <a:ext uri="{FF2B5EF4-FFF2-40B4-BE49-F238E27FC236}">
                  <a16:creationId xmlns:a16="http://schemas.microsoft.com/office/drawing/2014/main" id="{405B717F-56C2-9E5A-A84B-EBE0448C44B8}"/>
                </a:ext>
              </a:extLst>
            </p:cNvPr>
            <p:cNvSpPr/>
            <p:nvPr/>
          </p:nvSpPr>
          <p:spPr>
            <a:xfrm>
              <a:off x="152743" y="2904744"/>
              <a:ext cx="515628" cy="515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Graphique 40">
              <a:extLst>
                <a:ext uri="{FF2B5EF4-FFF2-40B4-BE49-F238E27FC236}">
                  <a16:creationId xmlns:a16="http://schemas.microsoft.com/office/drawing/2014/main" id="{E91B267E-9C83-E363-7102-9062BA4A4B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9250" y="2982558"/>
              <a:ext cx="362169" cy="36000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6C4A89-7682-76CA-6C12-0E0CA4DE3B1C}"/>
              </a:ext>
            </a:extLst>
          </p:cNvPr>
          <p:cNvSpPr/>
          <p:nvPr/>
        </p:nvSpPr>
        <p:spPr>
          <a:xfrm>
            <a:off x="455297" y="5583028"/>
            <a:ext cx="6073772" cy="3455298"/>
          </a:xfrm>
          <a:prstGeom prst="rect">
            <a:avLst/>
          </a:prstGeom>
          <a:no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3E59BBA2-D450-8710-D00E-342FA75348FC}"/>
              </a:ext>
            </a:extLst>
          </p:cNvPr>
          <p:cNvSpPr/>
          <p:nvPr/>
        </p:nvSpPr>
        <p:spPr>
          <a:xfrm>
            <a:off x="614363" y="2549143"/>
            <a:ext cx="5914705" cy="2486883"/>
          </a:xfrm>
          <a:prstGeom prst="roundRect">
            <a:avLst>
              <a:gd name="adj" fmla="val 6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843" name="ZoneTexte 12">
            <a:extLst>
              <a:ext uri="{FF2B5EF4-FFF2-40B4-BE49-F238E27FC236}">
                <a16:creationId xmlns:a16="http://schemas.microsoft.com/office/drawing/2014/main" id="{C2FF19C3-0A4A-9DD4-B6E2-04402015CE17}"/>
              </a:ext>
            </a:extLst>
          </p:cNvPr>
          <p:cNvSpPr txBox="1">
            <a:spLocks noChangeArrowheads="1"/>
          </p:cNvSpPr>
          <p:nvPr/>
        </p:nvSpPr>
        <p:spPr bwMode="auto">
          <a:xfrm>
            <a:off x="614363" y="376238"/>
            <a:ext cx="5467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sz="2800" b="1">
                <a:solidFill>
                  <a:schemeClr val="bg1"/>
                </a:solidFill>
                <a:latin typeface="Calibri" panose="020F0502020204030204" pitchFamily="34" charset="0"/>
                <a:cs typeface="Calibri" panose="020F0502020204030204" pitchFamily="34" charset="0"/>
              </a:rPr>
              <a:t>KIT DE PRE-INTEGRATION DES NOUVELLES RECRUES</a:t>
            </a:r>
          </a:p>
        </p:txBody>
      </p:sp>
      <p:sp>
        <p:nvSpPr>
          <p:cNvPr id="35844" name="ZoneTexte 15">
            <a:extLst>
              <a:ext uri="{FF2B5EF4-FFF2-40B4-BE49-F238E27FC236}">
                <a16:creationId xmlns:a16="http://schemas.microsoft.com/office/drawing/2014/main" id="{62A835C5-DF8D-4750-5966-3C2AF98014A8}"/>
              </a:ext>
            </a:extLst>
          </p:cNvPr>
          <p:cNvSpPr txBox="1">
            <a:spLocks noChangeArrowheads="1"/>
          </p:cNvSpPr>
          <p:nvPr/>
        </p:nvSpPr>
        <p:spPr bwMode="auto">
          <a:xfrm>
            <a:off x="1195894" y="2003880"/>
            <a:ext cx="6018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dirty="0">
                <a:solidFill>
                  <a:srgbClr val="0016DE"/>
                </a:solidFill>
                <a:latin typeface="Calibri" panose="020F0502020204030204" pitchFamily="34" charset="0"/>
                <a:cs typeface="Calibri" panose="020F0502020204030204" pitchFamily="34" charset="0"/>
              </a:rPr>
              <a:t>Mail pour annoncer l’arrivée des nouvelles recrues aux équipes</a:t>
            </a:r>
          </a:p>
        </p:txBody>
      </p:sp>
      <p:sp>
        <p:nvSpPr>
          <p:cNvPr id="35845" name="ZoneTexte 45">
            <a:extLst>
              <a:ext uri="{FF2B5EF4-FFF2-40B4-BE49-F238E27FC236}">
                <a16:creationId xmlns:a16="http://schemas.microsoft.com/office/drawing/2014/main" id="{3F80D806-CC8A-6502-C095-B54FFA622531}"/>
              </a:ext>
            </a:extLst>
          </p:cNvPr>
          <p:cNvSpPr txBox="1">
            <a:spLocks noChangeArrowheads="1"/>
          </p:cNvSpPr>
          <p:nvPr/>
        </p:nvSpPr>
        <p:spPr bwMode="auto">
          <a:xfrm>
            <a:off x="2777915" y="5382973"/>
            <a:ext cx="1302169" cy="400110"/>
          </a:xfrm>
          <a:prstGeom prst="rect">
            <a:avLst/>
          </a:prstGeom>
          <a:solidFill>
            <a:schemeClr val="bg1"/>
          </a:solidFill>
          <a:ln>
            <a:noFill/>
          </a:ln>
        </p:spPr>
        <p:txBody>
          <a:bodyPr wrap="square">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fr-FR" altLang="fr-FR" sz="2000" b="1" dirty="0">
                <a:solidFill>
                  <a:srgbClr val="FFA200"/>
                </a:solidFill>
                <a:latin typeface="Calibri" panose="020F0502020204030204" pitchFamily="34" charset="0"/>
                <a:cs typeface="Calibri" panose="020F0502020204030204" pitchFamily="34" charset="0"/>
              </a:rPr>
              <a:t>Astuces</a:t>
            </a:r>
          </a:p>
        </p:txBody>
      </p:sp>
      <p:sp>
        <p:nvSpPr>
          <p:cNvPr id="5" name="Rectangle 4">
            <a:extLst>
              <a:ext uri="{FF2B5EF4-FFF2-40B4-BE49-F238E27FC236}">
                <a16:creationId xmlns:a16="http://schemas.microsoft.com/office/drawing/2014/main" id="{95FA6C74-DF1B-AACE-3EBF-AE0CDE98F613}"/>
              </a:ext>
            </a:extLst>
          </p:cNvPr>
          <p:cNvSpPr/>
          <p:nvPr/>
        </p:nvSpPr>
        <p:spPr>
          <a:xfrm>
            <a:off x="606391" y="5657974"/>
            <a:ext cx="5782015" cy="345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lnSpc>
                <a:spcPct val="107000"/>
              </a:lnSpc>
              <a:buClr>
                <a:srgbClr val="FFA200"/>
              </a:buClr>
              <a:buSzPct val="150000"/>
              <a:buFont typeface="Calibri" panose="020F0502020204030204" pitchFamily="34" charset="0"/>
              <a:buChar char="›"/>
              <a:defRPr/>
            </a:pPr>
            <a:r>
              <a:rPr lang="fr-FR" sz="1200" dirty="0">
                <a:solidFill>
                  <a:schemeClr val="tx1">
                    <a:lumMod val="75000"/>
                    <a:lumOff val="25000"/>
                  </a:schemeClr>
                </a:solidFill>
                <a:latin typeface="Calibri" panose="020F0502020204030204" pitchFamily="34" charset="0"/>
                <a:cs typeface="Calibri" panose="020F0502020204030204" pitchFamily="34" charset="0"/>
              </a:rPr>
              <a:t>Prenez soin de vos nouveaux </a:t>
            </a:r>
            <a:r>
              <a:rPr lang="fr-FR" sz="1200" dirty="0" err="1">
                <a:solidFill>
                  <a:schemeClr val="tx1">
                    <a:lumMod val="75000"/>
                    <a:lumOff val="25000"/>
                  </a:schemeClr>
                </a:solidFill>
                <a:latin typeface="Calibri" panose="020F0502020204030204" pitchFamily="34" charset="0"/>
                <a:cs typeface="Calibri" panose="020F0502020204030204" pitchFamily="34" charset="0"/>
              </a:rPr>
              <a:t>collaborateurs.trices</a:t>
            </a:r>
            <a:r>
              <a:rPr lang="fr-FR" sz="1200" dirty="0">
                <a:solidFill>
                  <a:schemeClr val="tx1">
                    <a:lumMod val="75000"/>
                    <a:lumOff val="25000"/>
                  </a:schemeClr>
                </a:solidFill>
                <a:latin typeface="Calibri" panose="020F0502020204030204" pitchFamily="34" charset="0"/>
                <a:cs typeface="Calibri" panose="020F0502020204030204" pitchFamily="34" charset="0"/>
              </a:rPr>
              <a:t> avant même leur arrivée : échanger avant l’étape d’intégration au cabinet, c’est essentiel. </a:t>
            </a:r>
            <a:r>
              <a:rPr lang="fr-FR" sz="1200" i="1" dirty="0">
                <a:solidFill>
                  <a:schemeClr val="tx1">
                    <a:lumMod val="75000"/>
                    <a:lumOff val="25000"/>
                  </a:schemeClr>
                </a:solidFill>
                <a:latin typeface="Calibri" panose="020F0502020204030204" pitchFamily="34" charset="0"/>
                <a:cs typeface="Calibri" panose="020F0502020204030204" pitchFamily="34" charset="0"/>
              </a:rPr>
              <a:t>D’après une enquête de Robert Walters, 14% des entreprises font face à un collaborateur qui ne se présente pas lors de son 1</a:t>
            </a:r>
            <a:r>
              <a:rPr lang="fr-FR" sz="1200" i="1" baseline="30000" dirty="0">
                <a:solidFill>
                  <a:schemeClr val="tx1">
                    <a:lumMod val="75000"/>
                    <a:lumOff val="25000"/>
                  </a:schemeClr>
                </a:solidFill>
                <a:latin typeface="Calibri" panose="020F0502020204030204" pitchFamily="34" charset="0"/>
                <a:cs typeface="Calibri" panose="020F0502020204030204" pitchFamily="34" charset="0"/>
              </a:rPr>
              <a:t>er</a:t>
            </a:r>
            <a:r>
              <a:rPr lang="fr-FR" sz="1200" i="1" dirty="0">
                <a:solidFill>
                  <a:schemeClr val="tx1">
                    <a:lumMod val="75000"/>
                    <a:lumOff val="25000"/>
                  </a:schemeClr>
                </a:solidFill>
                <a:latin typeface="Calibri" panose="020F0502020204030204" pitchFamily="34" charset="0"/>
                <a:cs typeface="Calibri" panose="020F0502020204030204" pitchFamily="34" charset="0"/>
              </a:rPr>
              <a:t> jour : la communication est donc primordiale entre la promesse d’embauche et la date d’intégration ! </a:t>
            </a:r>
          </a:p>
          <a:p>
            <a:pPr marL="177800" indent="-177800">
              <a:lnSpc>
                <a:spcPct val="107000"/>
              </a:lnSpc>
              <a:buClr>
                <a:srgbClr val="FFA200"/>
              </a:buClr>
              <a:buSzPct val="150000"/>
              <a:buFont typeface="Calibri" panose="020F0502020204030204" pitchFamily="34" charset="0"/>
              <a:buChar char="›"/>
              <a:defRPr/>
            </a:pPr>
            <a:endParaRPr lang="fr-FR" sz="1200" dirty="0">
              <a:solidFill>
                <a:schemeClr val="tx1">
                  <a:lumMod val="75000"/>
                  <a:lumOff val="25000"/>
                </a:schemeClr>
              </a:solidFill>
              <a:latin typeface="Calibri" panose="020F0502020204030204" pitchFamily="34" charset="0"/>
              <a:cs typeface="Calibri" panose="020F0502020204030204" pitchFamily="34" charset="0"/>
            </a:endParaRPr>
          </a:p>
          <a:p>
            <a:pPr marL="177800" indent="-177800">
              <a:lnSpc>
                <a:spcPct val="107000"/>
              </a:lnSpc>
              <a:buClr>
                <a:srgbClr val="FFA200"/>
              </a:buClr>
              <a:buSzPct val="150000"/>
              <a:buFont typeface="Calibri" panose="020F0502020204030204" pitchFamily="34" charset="0"/>
              <a:buChar char="›"/>
              <a:defRPr/>
            </a:pPr>
            <a:r>
              <a:rPr lang="fr-FR" sz="1200" dirty="0">
                <a:solidFill>
                  <a:schemeClr val="tx1">
                    <a:lumMod val="75000"/>
                    <a:lumOff val="25000"/>
                  </a:schemeClr>
                </a:solidFill>
                <a:latin typeface="Calibri" panose="020F0502020204030204" pitchFamily="34" charset="0"/>
                <a:cs typeface="Calibri" panose="020F0502020204030204" pitchFamily="34" charset="0"/>
              </a:rPr>
              <a:t>Préparez bien en amont la venue des nouveaux arrivants : administratif, matériel ...</a:t>
            </a:r>
          </a:p>
          <a:p>
            <a:pPr marL="177800" indent="-177800">
              <a:lnSpc>
                <a:spcPct val="107000"/>
              </a:lnSpc>
              <a:buClr>
                <a:srgbClr val="FFA200"/>
              </a:buClr>
              <a:buSzPct val="150000"/>
              <a:buFont typeface="Calibri" panose="020F0502020204030204" pitchFamily="34" charset="0"/>
              <a:buChar char="›"/>
              <a:defRPr/>
            </a:pPr>
            <a:endParaRPr lang="fr-FR" sz="1200" dirty="0">
              <a:solidFill>
                <a:schemeClr val="tx1">
                  <a:lumMod val="75000"/>
                  <a:lumOff val="25000"/>
                </a:schemeClr>
              </a:solidFill>
              <a:latin typeface="Calibri" panose="020F0502020204030204" pitchFamily="34" charset="0"/>
              <a:cs typeface="Calibri" panose="020F0502020204030204" pitchFamily="34" charset="0"/>
            </a:endParaRPr>
          </a:p>
          <a:p>
            <a:pPr marL="177800" indent="-177800">
              <a:lnSpc>
                <a:spcPct val="107000"/>
              </a:lnSpc>
              <a:buClr>
                <a:srgbClr val="FFA200"/>
              </a:buClr>
              <a:buSzPct val="150000"/>
              <a:buFont typeface="Calibri" panose="020F0502020204030204" pitchFamily="34" charset="0"/>
              <a:buChar char="›"/>
              <a:defRPr/>
            </a:pPr>
            <a:r>
              <a:rPr lang="fr-FR" sz="1200" dirty="0">
                <a:solidFill>
                  <a:schemeClr val="tx1">
                    <a:lumMod val="75000"/>
                    <a:lumOff val="25000"/>
                  </a:schemeClr>
                </a:solidFill>
                <a:latin typeface="Calibri" panose="020F0502020204030204" pitchFamily="34" charset="0"/>
                <a:cs typeface="Calibri" panose="020F0502020204030204" pitchFamily="34" charset="0"/>
              </a:rPr>
              <a:t>Anticipez la remise d’un </a:t>
            </a:r>
            <a:r>
              <a:rPr lang="fr-FR" sz="1200" dirty="0" err="1">
                <a:solidFill>
                  <a:schemeClr val="tx1">
                    <a:lumMod val="75000"/>
                    <a:lumOff val="25000"/>
                  </a:schemeClr>
                </a:solidFill>
                <a:latin typeface="Calibri" panose="020F0502020204030204" pitchFamily="34" charset="0"/>
                <a:cs typeface="Calibri" panose="020F0502020204030204" pitchFamily="34" charset="0"/>
              </a:rPr>
              <a:t>Welcome</a:t>
            </a:r>
            <a:r>
              <a:rPr lang="fr-FR" sz="1200" dirty="0">
                <a:solidFill>
                  <a:schemeClr val="tx1">
                    <a:lumMod val="75000"/>
                    <a:lumOff val="25000"/>
                  </a:schemeClr>
                </a:solidFill>
                <a:latin typeface="Calibri" panose="020F0502020204030204" pitchFamily="34" charset="0"/>
                <a:cs typeface="Calibri" panose="020F0502020204030204" pitchFamily="34" charset="0"/>
              </a:rPr>
              <a:t> Kit ou une </a:t>
            </a:r>
            <a:r>
              <a:rPr lang="fr-FR" sz="1200" dirty="0" err="1">
                <a:solidFill>
                  <a:schemeClr val="tx1">
                    <a:lumMod val="75000"/>
                    <a:lumOff val="25000"/>
                  </a:schemeClr>
                </a:solidFill>
                <a:latin typeface="Calibri" panose="020F0502020204030204" pitchFamily="34" charset="0"/>
                <a:cs typeface="Calibri" panose="020F0502020204030204" pitchFamily="34" charset="0"/>
              </a:rPr>
              <a:t>Welcome</a:t>
            </a:r>
            <a:r>
              <a:rPr lang="fr-FR" sz="1200" dirty="0">
                <a:solidFill>
                  <a:schemeClr val="tx1">
                    <a:lumMod val="75000"/>
                    <a:lumOff val="25000"/>
                  </a:schemeClr>
                </a:solidFill>
                <a:latin typeface="Calibri" panose="020F0502020204030204" pitchFamily="34" charset="0"/>
                <a:cs typeface="Calibri" panose="020F0502020204030204" pitchFamily="34" charset="0"/>
              </a:rPr>
              <a:t> Box pour les accueillir aux petits oignons. Ce dernier expliquera votre culture cab’ et son fonctionnement.</a:t>
            </a:r>
          </a:p>
          <a:p>
            <a:pPr marL="177800" indent="-177800">
              <a:lnSpc>
                <a:spcPct val="107000"/>
              </a:lnSpc>
              <a:buClr>
                <a:srgbClr val="FFA200"/>
              </a:buClr>
              <a:buSzPct val="150000"/>
              <a:buFont typeface="Calibri" panose="020F0502020204030204" pitchFamily="34" charset="0"/>
              <a:buChar char="›"/>
              <a:defRPr/>
            </a:pPr>
            <a:endParaRPr lang="fr-FR" sz="1200" dirty="0">
              <a:solidFill>
                <a:schemeClr val="tx1">
                  <a:lumMod val="75000"/>
                  <a:lumOff val="25000"/>
                </a:schemeClr>
              </a:solidFill>
              <a:latin typeface="Calibri" panose="020F0502020204030204" pitchFamily="34" charset="0"/>
              <a:cs typeface="Calibri" panose="020F0502020204030204" pitchFamily="34" charset="0"/>
            </a:endParaRPr>
          </a:p>
          <a:p>
            <a:pPr marL="177800" indent="-177800">
              <a:lnSpc>
                <a:spcPct val="107000"/>
              </a:lnSpc>
              <a:buClr>
                <a:srgbClr val="FFA200"/>
              </a:buClr>
              <a:buSzPct val="150000"/>
              <a:buFont typeface="Calibri" panose="020F0502020204030204" pitchFamily="34" charset="0"/>
              <a:buChar char="›"/>
              <a:defRPr/>
            </a:pPr>
            <a:r>
              <a:rPr lang="fr-FR" sz="1200" dirty="0">
                <a:solidFill>
                  <a:schemeClr val="tx1">
                    <a:lumMod val="75000"/>
                    <a:lumOff val="25000"/>
                  </a:schemeClr>
                </a:solidFill>
                <a:latin typeface="Calibri" panose="020F0502020204030204" pitchFamily="34" charset="0"/>
                <a:cs typeface="Calibri" panose="020F0502020204030204" pitchFamily="34" charset="0"/>
              </a:rPr>
              <a:t>Valorisez vos équipes avec un parcours d’intégration, une </a:t>
            </a:r>
            <a:r>
              <a:rPr lang="fr-FR" sz="1200" dirty="0" err="1">
                <a:solidFill>
                  <a:schemeClr val="tx1">
                    <a:lumMod val="75000"/>
                    <a:lumOff val="25000"/>
                  </a:schemeClr>
                </a:solidFill>
                <a:latin typeface="Calibri" panose="020F0502020204030204" pitchFamily="34" charset="0"/>
                <a:cs typeface="Calibri" panose="020F0502020204030204" pitchFamily="34" charset="0"/>
              </a:rPr>
              <a:t>Welcome</a:t>
            </a:r>
            <a:r>
              <a:rPr lang="fr-FR" sz="1200" dirty="0">
                <a:solidFill>
                  <a:schemeClr val="tx1">
                    <a:lumMod val="75000"/>
                    <a:lumOff val="25000"/>
                  </a:schemeClr>
                </a:solidFill>
                <a:latin typeface="Calibri" panose="020F0502020204030204" pitchFamily="34" charset="0"/>
                <a:cs typeface="Calibri" panose="020F0502020204030204" pitchFamily="34" charset="0"/>
              </a:rPr>
              <a:t> </a:t>
            </a:r>
            <a:r>
              <a:rPr lang="fr-FR" sz="1200" dirty="0" err="1">
                <a:solidFill>
                  <a:schemeClr val="tx1">
                    <a:lumMod val="75000"/>
                    <a:lumOff val="25000"/>
                  </a:schemeClr>
                </a:solidFill>
                <a:latin typeface="Calibri" panose="020F0502020204030204" pitchFamily="34" charset="0"/>
                <a:cs typeface="Calibri" panose="020F0502020204030204" pitchFamily="34" charset="0"/>
              </a:rPr>
              <a:t>week</a:t>
            </a:r>
            <a:r>
              <a:rPr lang="fr-FR" sz="1200" dirty="0">
                <a:solidFill>
                  <a:schemeClr val="tx1">
                    <a:lumMod val="75000"/>
                    <a:lumOff val="25000"/>
                  </a:schemeClr>
                </a:solidFill>
                <a:latin typeface="Calibri" panose="020F0502020204030204" pitchFamily="34" charset="0"/>
                <a:cs typeface="Calibri" panose="020F0502020204030204" pitchFamily="34" charset="0"/>
              </a:rPr>
              <a:t>, une </a:t>
            </a:r>
            <a:r>
              <a:rPr lang="fr-FR" sz="1200" dirty="0" err="1">
                <a:solidFill>
                  <a:schemeClr val="tx1">
                    <a:lumMod val="75000"/>
                    <a:lumOff val="25000"/>
                  </a:schemeClr>
                </a:solidFill>
                <a:latin typeface="Calibri" panose="020F0502020204030204" pitchFamily="34" charset="0"/>
                <a:cs typeface="Calibri" panose="020F0502020204030204" pitchFamily="34" charset="0"/>
              </a:rPr>
              <a:t>Welcome</a:t>
            </a:r>
            <a:r>
              <a:rPr lang="fr-FR" sz="1200" dirty="0">
                <a:solidFill>
                  <a:schemeClr val="tx1">
                    <a:lumMod val="75000"/>
                    <a:lumOff val="25000"/>
                  </a:schemeClr>
                </a:solidFill>
                <a:latin typeface="Calibri" panose="020F0502020204030204" pitchFamily="34" charset="0"/>
                <a:cs typeface="Calibri" panose="020F0502020204030204" pitchFamily="34" charset="0"/>
              </a:rPr>
              <a:t> </a:t>
            </a:r>
            <a:r>
              <a:rPr lang="fr-FR" sz="1200" dirty="0" err="1">
                <a:solidFill>
                  <a:schemeClr val="tx1">
                    <a:lumMod val="75000"/>
                    <a:lumOff val="25000"/>
                  </a:schemeClr>
                </a:solidFill>
                <a:latin typeface="Calibri" panose="020F0502020204030204" pitchFamily="34" charset="0"/>
                <a:cs typeface="Calibri" panose="020F0502020204030204" pitchFamily="34" charset="0"/>
              </a:rPr>
              <a:t>day</a:t>
            </a:r>
            <a:r>
              <a:rPr lang="fr-FR" sz="1200" dirty="0">
                <a:solidFill>
                  <a:schemeClr val="tx1">
                    <a:lumMod val="75000"/>
                    <a:lumOff val="25000"/>
                  </a:schemeClr>
                </a:solidFill>
                <a:latin typeface="Calibri" panose="020F0502020204030204" pitchFamily="34" charset="0"/>
                <a:cs typeface="Calibri" panose="020F0502020204030204" pitchFamily="34" charset="0"/>
              </a:rPr>
              <a:t> ou formation d’arrivée, un carnet de route pour accompagner les futurs experts-comptables vers l’obtention du diplôme.</a:t>
            </a:r>
            <a:endParaRPr lang="fr-FR" sz="1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Espace réservé du texte 8">
            <a:extLst>
              <a:ext uri="{FF2B5EF4-FFF2-40B4-BE49-F238E27FC236}">
                <a16:creationId xmlns:a16="http://schemas.microsoft.com/office/drawing/2014/main" id="{994A71F4-673F-BC9A-D12C-13DE6FCCBD65}"/>
              </a:ext>
            </a:extLst>
          </p:cNvPr>
          <p:cNvSpPr txBox="1">
            <a:spLocks/>
          </p:cNvSpPr>
          <p:nvPr/>
        </p:nvSpPr>
        <p:spPr>
          <a:xfrm>
            <a:off x="980728" y="2752964"/>
            <a:ext cx="5472608" cy="2139047"/>
          </a:xfrm>
          <a:prstGeom prst="rect">
            <a:avLst/>
          </a:prstGeom>
          <a:no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spcAft>
                <a:spcPts val="600"/>
              </a:spcAft>
              <a:buFontTx/>
              <a:buNone/>
              <a:defRPr/>
            </a:pPr>
            <a:r>
              <a:rPr lang="fr-FR" sz="1200" kern="0" dirty="0">
                <a:solidFill>
                  <a:srgbClr val="FFA200"/>
                </a:solidFill>
                <a:latin typeface="Calibri" panose="020F0502020204030204" pitchFamily="34" charset="0"/>
                <a:cs typeface="Calibri" panose="020F0502020204030204" pitchFamily="34" charset="0"/>
              </a:rPr>
              <a:t>« </a:t>
            </a:r>
            <a:r>
              <a:rPr lang="fr-FR" sz="1200" kern="0" dirty="0" err="1">
                <a:solidFill>
                  <a:srgbClr val="FFA200"/>
                </a:solidFill>
                <a:latin typeface="Calibri" panose="020F0502020204030204" pitchFamily="34" charset="0"/>
                <a:cs typeface="Calibri" panose="020F0502020204030204" pitchFamily="34" charset="0"/>
              </a:rPr>
              <a:t>Cher.e.s</a:t>
            </a:r>
            <a:r>
              <a:rPr lang="fr-FR" sz="1200" kern="0" dirty="0">
                <a:solidFill>
                  <a:srgbClr val="FFA200"/>
                </a:solidFill>
                <a:latin typeface="Calibri" panose="020F0502020204030204" pitchFamily="34" charset="0"/>
                <a:cs typeface="Calibri" panose="020F0502020204030204" pitchFamily="34" charset="0"/>
              </a:rPr>
              <a:t> </a:t>
            </a:r>
            <a:r>
              <a:rPr lang="fr-FR" sz="1200" kern="0" dirty="0" err="1">
                <a:solidFill>
                  <a:srgbClr val="FFA200"/>
                </a:solidFill>
                <a:latin typeface="Calibri" panose="020F0502020204030204" pitchFamily="34" charset="0"/>
                <a:cs typeface="Calibri" panose="020F0502020204030204" pitchFamily="34" charset="0"/>
              </a:rPr>
              <a:t>collaborateur.trice.s</a:t>
            </a:r>
            <a:r>
              <a:rPr lang="fr-FR" sz="1200" kern="0" dirty="0">
                <a:solidFill>
                  <a:srgbClr val="FFA200"/>
                </a:solidFill>
                <a:latin typeface="Calibri" panose="020F0502020204030204" pitchFamily="34" charset="0"/>
                <a:cs typeface="Calibri" panose="020F0502020204030204" pitchFamily="34" charset="0"/>
              </a:rPr>
              <a:t>,</a:t>
            </a:r>
          </a:p>
          <a:p>
            <a:pPr marL="0" indent="0">
              <a:spcAft>
                <a:spcPts val="600"/>
              </a:spcAft>
              <a:buFontTx/>
              <a:buNone/>
              <a:defRPr/>
            </a:pPr>
            <a:r>
              <a:rPr lang="fr-FR" sz="1200" b="0" kern="0" dirty="0">
                <a:solidFill>
                  <a:schemeClr val="tx1">
                    <a:lumMod val="75000"/>
                    <a:lumOff val="25000"/>
                  </a:schemeClr>
                </a:solidFill>
                <a:latin typeface="Calibri" panose="020F0502020204030204" pitchFamily="34" charset="0"/>
                <a:cs typeface="Calibri" panose="020F0502020204030204" pitchFamily="34" charset="0"/>
              </a:rPr>
              <a:t>Nous sommes très heureux de vous informer de l’arrivée de </a:t>
            </a:r>
            <a:r>
              <a:rPr lang="fr-FR" sz="1200" b="0" dirty="0">
                <a:solidFill>
                  <a:schemeClr val="tx1">
                    <a:lumMod val="75000"/>
                    <a:lumOff val="25000"/>
                  </a:schemeClr>
                </a:solidFill>
                <a:latin typeface="Calibri" panose="020F0502020204030204" pitchFamily="34" charset="0"/>
                <a:cs typeface="Calibri" panose="020F0502020204030204" pitchFamily="34" charset="0"/>
              </a:rPr>
              <a:t>[NOM PRENOM] </a:t>
            </a:r>
            <a:r>
              <a:rPr lang="fr-FR" sz="1200" b="0" kern="0" dirty="0">
                <a:solidFill>
                  <a:schemeClr val="tx1">
                    <a:lumMod val="75000"/>
                    <a:lumOff val="25000"/>
                  </a:schemeClr>
                </a:solidFill>
                <a:latin typeface="Calibri" panose="020F0502020204030204" pitchFamily="34" charset="0"/>
                <a:cs typeface="Calibri" panose="020F0502020204030204" pitchFamily="34" charset="0"/>
              </a:rPr>
              <a:t>dans notre cabinet à partir du </a:t>
            </a:r>
            <a:r>
              <a:rPr lang="fr-FR" sz="1200" b="0" dirty="0">
                <a:solidFill>
                  <a:schemeClr val="tx1">
                    <a:lumMod val="75000"/>
                    <a:lumOff val="25000"/>
                  </a:schemeClr>
                </a:solidFill>
                <a:latin typeface="Calibri" panose="020F0502020204030204" pitchFamily="34" charset="0"/>
                <a:cs typeface="Calibri" panose="020F0502020204030204" pitchFamily="34" charset="0"/>
              </a:rPr>
              <a:t>[DATE D’ARRIVEE] </a:t>
            </a:r>
            <a:r>
              <a:rPr lang="fr-FR" sz="1200" b="0" kern="0" dirty="0">
                <a:solidFill>
                  <a:schemeClr val="tx1">
                    <a:lumMod val="75000"/>
                    <a:lumOff val="25000"/>
                  </a:schemeClr>
                </a:solidFill>
                <a:latin typeface="Calibri" panose="020F0502020204030204" pitchFamily="34" charset="0"/>
                <a:cs typeface="Calibri" panose="020F0502020204030204" pitchFamily="34" charset="0"/>
              </a:rPr>
              <a:t>qui occupera le poste de </a:t>
            </a:r>
            <a:r>
              <a:rPr lang="fr-FR" sz="1200" b="0" dirty="0">
                <a:solidFill>
                  <a:schemeClr val="tx1">
                    <a:lumMod val="75000"/>
                    <a:lumOff val="25000"/>
                  </a:schemeClr>
                </a:solidFill>
                <a:latin typeface="Calibri" panose="020F0502020204030204" pitchFamily="34" charset="0"/>
                <a:cs typeface="Calibri" panose="020F0502020204030204" pitchFamily="34" charset="0"/>
              </a:rPr>
              <a:t>[NOM DU POSTE &amp; MISSIONS]</a:t>
            </a:r>
            <a:r>
              <a:rPr lang="fr-FR" sz="1200" b="0" kern="0" dirty="0">
                <a:solidFill>
                  <a:schemeClr val="tx1">
                    <a:lumMod val="75000"/>
                    <a:lumOff val="25000"/>
                  </a:schemeClr>
                </a:solidFill>
                <a:latin typeface="Calibri" panose="020F0502020204030204" pitchFamily="34" charset="0"/>
                <a:cs typeface="Calibri" panose="020F0502020204030204" pitchFamily="34" charset="0"/>
              </a:rPr>
              <a:t>.</a:t>
            </a:r>
          </a:p>
          <a:p>
            <a:pPr marL="0" indent="0">
              <a:spcAft>
                <a:spcPts val="600"/>
              </a:spcAft>
              <a:buFontTx/>
              <a:buNone/>
              <a:defRPr/>
            </a:pPr>
            <a:r>
              <a:rPr lang="fr-FR" sz="1200" b="0" kern="0" dirty="0">
                <a:solidFill>
                  <a:schemeClr val="tx1">
                    <a:lumMod val="75000"/>
                    <a:lumOff val="25000"/>
                  </a:schemeClr>
                </a:solidFill>
                <a:latin typeface="Calibri" panose="020F0502020204030204" pitchFamily="34" charset="0"/>
                <a:cs typeface="Calibri" panose="020F0502020204030204" pitchFamily="34" charset="0"/>
              </a:rPr>
              <a:t>Nous comptons sur vous pour lui réserver un accueil chaleureux, comme vous savez si bien le faire. </a:t>
            </a:r>
          </a:p>
          <a:p>
            <a:pPr marL="0" indent="0">
              <a:spcAft>
                <a:spcPts val="600"/>
              </a:spcAft>
              <a:buFontTx/>
              <a:buNone/>
              <a:defRPr/>
            </a:pPr>
            <a:endParaRPr lang="fr-FR" sz="1200" b="0" kern="0" dirty="0">
              <a:solidFill>
                <a:schemeClr val="tx1">
                  <a:lumMod val="75000"/>
                  <a:lumOff val="25000"/>
                </a:schemeClr>
              </a:solidFill>
              <a:latin typeface="Calibri" panose="020F0502020204030204" pitchFamily="34" charset="0"/>
              <a:cs typeface="Calibri" panose="020F0502020204030204" pitchFamily="34" charset="0"/>
            </a:endParaRPr>
          </a:p>
          <a:p>
            <a:pPr marL="0" indent="0">
              <a:spcAft>
                <a:spcPts val="600"/>
              </a:spcAft>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rPr>
              <a:t>[PRENOM]</a:t>
            </a:r>
            <a:endPar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endParaRPr>
          </a:p>
          <a:p>
            <a:pPr marL="0" indent="0">
              <a:spcAft>
                <a:spcPts val="600"/>
              </a:spcAft>
              <a:buFontTx/>
              <a:buNone/>
              <a:defRPr/>
            </a:pPr>
            <a:r>
              <a:rPr lang="fr-FR" sz="1200" b="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Equipe RH »</a:t>
            </a:r>
            <a:endParaRPr lang="fr-FR" sz="1200" b="0" dirty="0">
              <a:solidFill>
                <a:schemeClr val="tx1">
                  <a:lumMod val="75000"/>
                  <a:lumOff val="25000"/>
                </a:schemeClr>
              </a:solidFill>
              <a:latin typeface="Calibri" panose="020F0502020204030204" pitchFamily="34" charset="0"/>
              <a:cs typeface="Calibri" panose="020F0502020204030204" pitchFamily="34" charset="0"/>
            </a:endParaRPr>
          </a:p>
        </p:txBody>
      </p:sp>
      <p:grpSp>
        <p:nvGrpSpPr>
          <p:cNvPr id="16" name="Groupe 15">
            <a:extLst>
              <a:ext uri="{FF2B5EF4-FFF2-40B4-BE49-F238E27FC236}">
                <a16:creationId xmlns:a16="http://schemas.microsoft.com/office/drawing/2014/main" id="{A721427B-9345-9BEF-E45A-D1052D4C8725}"/>
              </a:ext>
            </a:extLst>
          </p:cNvPr>
          <p:cNvGrpSpPr/>
          <p:nvPr/>
        </p:nvGrpSpPr>
        <p:grpSpPr>
          <a:xfrm>
            <a:off x="189147" y="5313039"/>
            <a:ext cx="585601" cy="585601"/>
            <a:chOff x="6127265" y="5137914"/>
            <a:chExt cx="571349" cy="571348"/>
          </a:xfrm>
        </p:grpSpPr>
        <p:sp>
          <p:nvSpPr>
            <p:cNvPr id="22" name="Ellipse 21">
              <a:extLst>
                <a:ext uri="{FF2B5EF4-FFF2-40B4-BE49-F238E27FC236}">
                  <a16:creationId xmlns:a16="http://schemas.microsoft.com/office/drawing/2014/main" id="{5538C5AE-6624-7CEA-4B3A-2F381E9117B1}"/>
                </a:ext>
              </a:extLst>
            </p:cNvPr>
            <p:cNvSpPr/>
            <p:nvPr/>
          </p:nvSpPr>
          <p:spPr>
            <a:xfrm rot="5400000">
              <a:off x="6127266" y="5137913"/>
              <a:ext cx="571348" cy="571349"/>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pic>
          <p:nvPicPr>
            <p:cNvPr id="35863" name="Image 24">
              <a:extLst>
                <a:ext uri="{FF2B5EF4-FFF2-40B4-BE49-F238E27FC236}">
                  <a16:creationId xmlns:a16="http://schemas.microsoft.com/office/drawing/2014/main" id="{DEC8728A-5F21-3842-F0B4-90483445662D}"/>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6193864" y="5197648"/>
              <a:ext cx="4381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Graphique 23">
            <a:extLst>
              <a:ext uri="{FF2B5EF4-FFF2-40B4-BE49-F238E27FC236}">
                <a16:creationId xmlns:a16="http://schemas.microsoft.com/office/drawing/2014/main" id="{1355AAAD-29B4-D6CD-E537-CE366A4FC1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713" y="1712913"/>
            <a:ext cx="700072" cy="562451"/>
          </a:xfrm>
          <a:prstGeom prst="rect">
            <a:avLst/>
          </a:prstGeom>
        </p:spPr>
      </p:pic>
      <p:sp>
        <p:nvSpPr>
          <p:cNvPr id="26" name="Ellipse 25">
            <a:extLst>
              <a:ext uri="{FF2B5EF4-FFF2-40B4-BE49-F238E27FC236}">
                <a16:creationId xmlns:a16="http://schemas.microsoft.com/office/drawing/2014/main" id="{2619A01C-457D-141B-BD01-DE2C9BCEE0D7}"/>
              </a:ext>
            </a:extLst>
          </p:cNvPr>
          <p:cNvSpPr/>
          <p:nvPr/>
        </p:nvSpPr>
        <p:spPr>
          <a:xfrm>
            <a:off x="229968" y="2648744"/>
            <a:ext cx="606744" cy="6620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Graphique 28">
            <a:extLst>
              <a:ext uri="{FF2B5EF4-FFF2-40B4-BE49-F238E27FC236}">
                <a16:creationId xmlns:a16="http://schemas.microsoft.com/office/drawing/2014/main" id="{D62448DF-62C0-CCB2-137A-695867864D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344" y="2824882"/>
            <a:ext cx="447207" cy="360040"/>
          </a:xfrm>
          <a:prstGeom prst="rect">
            <a:avLst/>
          </a:prstGeom>
        </p:spPr>
      </p:pic>
      <p:sp>
        <p:nvSpPr>
          <p:cNvPr id="8" name="Rectangle 7">
            <a:extLst>
              <a:ext uri="{FF2B5EF4-FFF2-40B4-BE49-F238E27FC236}">
                <a16:creationId xmlns:a16="http://schemas.microsoft.com/office/drawing/2014/main" id="{561542CA-7B7B-1F1A-0220-97A2F10B4CE7}"/>
              </a:ext>
            </a:extLst>
          </p:cNvPr>
          <p:cNvSpPr/>
          <p:nvPr/>
        </p:nvSpPr>
        <p:spPr>
          <a:xfrm>
            <a:off x="6510338" y="4764"/>
            <a:ext cx="347662" cy="1325562"/>
          </a:xfrm>
          <a:prstGeom prst="rect">
            <a:avLst/>
          </a:prstGeom>
          <a:solidFill>
            <a:srgbClr val="FFA200"/>
          </a:solid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oneTexte 12">
            <a:extLst>
              <a:ext uri="{FF2B5EF4-FFF2-40B4-BE49-F238E27FC236}">
                <a16:creationId xmlns:a16="http://schemas.microsoft.com/office/drawing/2014/main" id="{51F5671C-FE7E-74A8-026F-728D852C612B}"/>
              </a:ext>
            </a:extLst>
          </p:cNvPr>
          <p:cNvSpPr txBox="1">
            <a:spLocks noChangeArrowheads="1"/>
          </p:cNvSpPr>
          <p:nvPr/>
        </p:nvSpPr>
        <p:spPr bwMode="auto">
          <a:xfrm>
            <a:off x="614363" y="376238"/>
            <a:ext cx="5467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sz="2800" b="1">
                <a:solidFill>
                  <a:schemeClr val="bg1"/>
                </a:solidFill>
                <a:latin typeface="Calibri" panose="020F0502020204030204" pitchFamily="34" charset="0"/>
                <a:cs typeface="Calibri" panose="020F0502020204030204" pitchFamily="34" charset="0"/>
              </a:rPr>
              <a:t>KIT DE PRE-INTEGRATION DES NOUVELLES RECRUES</a:t>
            </a:r>
          </a:p>
        </p:txBody>
      </p:sp>
      <p:sp>
        <p:nvSpPr>
          <p:cNvPr id="37891" name="ZoneTexte 45">
            <a:extLst>
              <a:ext uri="{FF2B5EF4-FFF2-40B4-BE49-F238E27FC236}">
                <a16:creationId xmlns:a16="http://schemas.microsoft.com/office/drawing/2014/main" id="{CE0410CD-E384-A4EA-70D3-ADB5F8A888ED}"/>
              </a:ext>
            </a:extLst>
          </p:cNvPr>
          <p:cNvSpPr txBox="1">
            <a:spLocks noChangeArrowheads="1"/>
          </p:cNvSpPr>
          <p:nvPr/>
        </p:nvSpPr>
        <p:spPr bwMode="auto">
          <a:xfrm>
            <a:off x="614363" y="1518102"/>
            <a:ext cx="6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dirty="0">
                <a:solidFill>
                  <a:srgbClr val="0016DE"/>
                </a:solidFill>
                <a:latin typeface="Calibri" panose="020F0502020204030204" pitchFamily="34" charset="0"/>
                <a:cs typeface="Calibri" panose="020F0502020204030204" pitchFamily="34" charset="0"/>
              </a:rPr>
              <a:t>La to-do </a:t>
            </a:r>
            <a:r>
              <a:rPr lang="fr-FR" altLang="fr-FR" dirty="0" err="1">
                <a:solidFill>
                  <a:srgbClr val="0016DE"/>
                </a:solidFill>
                <a:latin typeface="Calibri" panose="020F0502020204030204" pitchFamily="34" charset="0"/>
                <a:cs typeface="Calibri" panose="020F0502020204030204" pitchFamily="34" charset="0"/>
              </a:rPr>
              <a:t>list</a:t>
            </a:r>
            <a:r>
              <a:rPr lang="fr-FR" altLang="fr-FR" dirty="0">
                <a:solidFill>
                  <a:srgbClr val="0016DE"/>
                </a:solidFill>
                <a:latin typeface="Calibri" panose="020F0502020204030204" pitchFamily="34" charset="0"/>
                <a:cs typeface="Calibri" panose="020F0502020204030204" pitchFamily="34" charset="0"/>
              </a:rPr>
              <a:t> d’accueil des nouvelles recrues</a:t>
            </a:r>
          </a:p>
        </p:txBody>
      </p:sp>
      <p:sp>
        <p:nvSpPr>
          <p:cNvPr id="2" name="Rectangle 1">
            <a:extLst>
              <a:ext uri="{FF2B5EF4-FFF2-40B4-BE49-F238E27FC236}">
                <a16:creationId xmlns:a16="http://schemas.microsoft.com/office/drawing/2014/main" id="{463F5EA1-4EE2-F9B1-25E4-172BCDB5181F}"/>
              </a:ext>
            </a:extLst>
          </p:cNvPr>
          <p:cNvSpPr/>
          <p:nvPr/>
        </p:nvSpPr>
        <p:spPr>
          <a:xfrm>
            <a:off x="4763" y="2003189"/>
            <a:ext cx="6853237" cy="6694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Espace réservé du texte 8">
            <a:extLst>
              <a:ext uri="{FF2B5EF4-FFF2-40B4-BE49-F238E27FC236}">
                <a16:creationId xmlns:a16="http://schemas.microsoft.com/office/drawing/2014/main" id="{9A035781-2287-23AE-FF4A-04E6B08FAA4A}"/>
              </a:ext>
            </a:extLst>
          </p:cNvPr>
          <p:cNvSpPr txBox="1">
            <a:spLocks/>
          </p:cNvSpPr>
          <p:nvPr/>
        </p:nvSpPr>
        <p:spPr>
          <a:xfrm>
            <a:off x="131761" y="2144688"/>
            <a:ext cx="3246439" cy="388144"/>
          </a:xfrm>
          <a:prstGeom prst="round2SameRect">
            <a:avLst/>
          </a:prstGeom>
          <a:solidFill>
            <a:srgbClr val="0016DE"/>
          </a:solidFill>
        </p:spPr>
        <p:txBody>
          <a:bodyPr wrap="square" anchor="ctr">
            <a:no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Personnes ou services à impliquer</a:t>
            </a:r>
            <a:endParaRPr lang="fr-FR" sz="1400" i="0" dirty="0">
              <a:solidFill>
                <a:schemeClr val="bg1"/>
              </a:solidFill>
              <a:latin typeface="Calibri" panose="020F0502020204030204" pitchFamily="34" charset="0"/>
              <a:cs typeface="Calibri" panose="020F0502020204030204" pitchFamily="34" charset="0"/>
            </a:endParaRPr>
          </a:p>
        </p:txBody>
      </p:sp>
      <p:sp>
        <p:nvSpPr>
          <p:cNvPr id="37907" name="Espace réservé du texte 18">
            <a:extLst>
              <a:ext uri="{FF2B5EF4-FFF2-40B4-BE49-F238E27FC236}">
                <a16:creationId xmlns:a16="http://schemas.microsoft.com/office/drawing/2014/main" id="{C2E9CEFD-10C4-EE41-BA4B-FC040E26F717}"/>
              </a:ext>
            </a:extLst>
          </p:cNvPr>
          <p:cNvSpPr txBox="1">
            <a:spLocks noChangeArrowheads="1"/>
          </p:cNvSpPr>
          <p:nvPr/>
        </p:nvSpPr>
        <p:spPr bwMode="auto">
          <a:xfrm>
            <a:off x="131761" y="2532832"/>
            <a:ext cx="3246439" cy="1451452"/>
          </a:xfrm>
          <a:prstGeom prst="rect">
            <a:avLst/>
          </a:prstGeom>
          <a:solidFill>
            <a:schemeClr val="bg1"/>
          </a:solidFill>
          <a:ln>
            <a:noFill/>
          </a:ln>
        </p:spPr>
        <p:txBody>
          <a:bodyPr anchor="ctr"/>
          <a:lstStyle>
            <a:lvl1pPr marL="2286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Service RH</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Service comptable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Comité d’entreprise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Service informatique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Services généraux</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Manager (N+1)</a:t>
            </a:r>
          </a:p>
        </p:txBody>
      </p:sp>
      <p:sp>
        <p:nvSpPr>
          <p:cNvPr id="37908" name="Espace réservé du texte 18">
            <a:extLst>
              <a:ext uri="{FF2B5EF4-FFF2-40B4-BE49-F238E27FC236}">
                <a16:creationId xmlns:a16="http://schemas.microsoft.com/office/drawing/2014/main" id="{E59E6C52-53D4-F566-BDBF-AF6769C38666}"/>
              </a:ext>
            </a:extLst>
          </p:cNvPr>
          <p:cNvSpPr txBox="1">
            <a:spLocks noChangeArrowheads="1"/>
          </p:cNvSpPr>
          <p:nvPr/>
        </p:nvSpPr>
        <p:spPr bwMode="auto">
          <a:xfrm>
            <a:off x="131761" y="4464688"/>
            <a:ext cx="3246439" cy="4039524"/>
          </a:xfrm>
          <a:prstGeom prst="rect">
            <a:avLst/>
          </a:prstGeom>
          <a:solidFill>
            <a:schemeClr val="bg1"/>
          </a:solidFill>
          <a:ln>
            <a:noFill/>
          </a:ln>
        </p:spPr>
        <p:txBody>
          <a:bodyPr tIns="216000"/>
          <a:lstStyle>
            <a:lvl1pPr marL="2286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Préparer et installer le bureau par les services généraux</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Installer les logiciels et matériel nécessaires en fonction des tâches de la nouvelle recrue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Paramétrer l’ensemble des codes d’accès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Préparer une adresse mail et l’intégrer dans l’annuaire des collaborateurs et les différentes listes de diffusion</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Configurer le téléphone (fixe et éventuel portable) et la messagerie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Préparer les badges d’accès nominatifs ou tout autre document nécessaire (badge de stationnement, badge de cantine etc.)</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Prévoir les photos professionnelles avant l’arrivée du salarié</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Réunir les documents relatifs à l’embauche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Préparer le livret d’accueil</a:t>
            </a:r>
          </a:p>
        </p:txBody>
      </p:sp>
      <p:sp>
        <p:nvSpPr>
          <p:cNvPr id="35842" name="Espace réservé du texte 8">
            <a:extLst>
              <a:ext uri="{FF2B5EF4-FFF2-40B4-BE49-F238E27FC236}">
                <a16:creationId xmlns:a16="http://schemas.microsoft.com/office/drawing/2014/main" id="{29FB8120-5F9C-2E14-A4C5-2397F9696780}"/>
              </a:ext>
            </a:extLst>
          </p:cNvPr>
          <p:cNvSpPr txBox="1">
            <a:spLocks/>
          </p:cNvSpPr>
          <p:nvPr/>
        </p:nvSpPr>
        <p:spPr>
          <a:xfrm>
            <a:off x="131761" y="4100245"/>
            <a:ext cx="3246439" cy="371345"/>
          </a:xfrm>
          <a:prstGeom prst="round2SameRect">
            <a:avLst/>
          </a:prstGeom>
          <a:solidFill>
            <a:srgbClr val="0016DE"/>
          </a:solidFill>
        </p:spPr>
        <p:txBody>
          <a:bodyPr wrap="square" anchor="ctr">
            <a:no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lnSpc>
                <a:spcPts val="1400"/>
              </a:lnSpc>
              <a:buFontTx/>
              <a:buNone/>
              <a:defRPr/>
            </a:pPr>
            <a:r>
              <a:rPr lang="fr-FR" sz="1400" i="0" kern="0" dirty="0">
                <a:solidFill>
                  <a:schemeClr val="bg1"/>
                </a:solidFill>
                <a:latin typeface="Calibri" panose="020F0502020204030204" pitchFamily="34" charset="0"/>
                <a:cs typeface="Calibri" panose="020F0502020204030204" pitchFamily="34" charset="0"/>
              </a:rPr>
              <a:t>A demander</a:t>
            </a:r>
            <a:endParaRPr lang="fr-FR" sz="1400" i="0" dirty="0">
              <a:solidFill>
                <a:schemeClr val="bg1"/>
              </a:solidFill>
              <a:latin typeface="Calibri" panose="020F0502020204030204" pitchFamily="34" charset="0"/>
              <a:cs typeface="Calibri" panose="020F0502020204030204" pitchFamily="34" charset="0"/>
            </a:endParaRPr>
          </a:p>
        </p:txBody>
      </p:sp>
      <p:sp>
        <p:nvSpPr>
          <p:cNvPr id="35848" name="Espace réservé du texte 8">
            <a:extLst>
              <a:ext uri="{FF2B5EF4-FFF2-40B4-BE49-F238E27FC236}">
                <a16:creationId xmlns:a16="http://schemas.microsoft.com/office/drawing/2014/main" id="{E8F9F2CC-53BC-443B-5078-80B69CBD7A9F}"/>
              </a:ext>
            </a:extLst>
          </p:cNvPr>
          <p:cNvSpPr txBox="1">
            <a:spLocks/>
          </p:cNvSpPr>
          <p:nvPr/>
        </p:nvSpPr>
        <p:spPr>
          <a:xfrm>
            <a:off x="3468687" y="2144688"/>
            <a:ext cx="3281363" cy="388144"/>
          </a:xfrm>
          <a:prstGeom prst="round2SameRect">
            <a:avLst/>
          </a:prstGeom>
          <a:solidFill>
            <a:srgbClr val="0016DE"/>
          </a:solidFill>
        </p:spPr>
        <p:txBody>
          <a:bodyPr anchor="ctr">
            <a:no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Accueil aux petits oignons</a:t>
            </a:r>
            <a:endParaRPr lang="fr-FR" sz="1400" i="0" dirty="0">
              <a:solidFill>
                <a:schemeClr val="bg1"/>
              </a:solidFill>
              <a:latin typeface="Calibri" panose="020F0502020204030204" pitchFamily="34" charset="0"/>
              <a:cs typeface="Calibri" panose="020F0502020204030204" pitchFamily="34" charset="0"/>
            </a:endParaRPr>
          </a:p>
        </p:txBody>
      </p:sp>
      <p:sp>
        <p:nvSpPr>
          <p:cNvPr id="37911" name="Espace réservé du texte 18">
            <a:extLst>
              <a:ext uri="{FF2B5EF4-FFF2-40B4-BE49-F238E27FC236}">
                <a16:creationId xmlns:a16="http://schemas.microsoft.com/office/drawing/2014/main" id="{087A8741-DAF9-D6A9-3D40-FD62965DD7A0}"/>
              </a:ext>
            </a:extLst>
          </p:cNvPr>
          <p:cNvSpPr txBox="1">
            <a:spLocks noChangeArrowheads="1"/>
          </p:cNvSpPr>
          <p:nvPr/>
        </p:nvSpPr>
        <p:spPr bwMode="auto">
          <a:xfrm>
            <a:off x="3468687" y="2532833"/>
            <a:ext cx="3281363" cy="5971380"/>
          </a:xfrm>
          <a:prstGeom prst="rect">
            <a:avLst/>
          </a:prstGeom>
          <a:solidFill>
            <a:schemeClr val="bg1"/>
          </a:solidFill>
          <a:ln>
            <a:noFill/>
          </a:ln>
        </p:spPr>
        <p:txBody>
          <a:bodyPr tIns="216000"/>
          <a:lstStyle>
            <a:lvl1pPr marL="2286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Tenir au courant au fil de l’eau la nouvelle recrue de l’avancée et la préparation de l’intégration, de l’agenda du jour J</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L’inviter à un éventuel évènement d’équipe avant son arrivée pour faciliter son intégration à l ’équipe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Prendre des nouvelles (même informelles). </a:t>
            </a:r>
            <a:br>
              <a:rPr lang="fr-FR" altLang="fr-FR" sz="1200" dirty="0">
                <a:latin typeface="Calibri" panose="020F0502020204030204" pitchFamily="34" charset="0"/>
                <a:cs typeface="Calibri" panose="020F0502020204030204" pitchFamily="34" charset="0"/>
              </a:rPr>
            </a:br>
            <a:r>
              <a:rPr lang="fr-FR" altLang="fr-FR" sz="1200" dirty="0">
                <a:latin typeface="Calibri" panose="020F0502020204030204" pitchFamily="34" charset="0"/>
                <a:cs typeface="Calibri" panose="020F0502020204030204" pitchFamily="34" charset="0"/>
              </a:rPr>
              <a:t>Sa venue est attendue, qu’</a:t>
            </a:r>
            <a:r>
              <a:rPr lang="fr-FR" altLang="fr-FR" sz="1200" dirty="0" err="1">
                <a:latin typeface="Calibri" panose="020F0502020204030204" pitchFamily="34" charset="0"/>
                <a:cs typeface="Calibri" panose="020F0502020204030204" pitchFamily="34" charset="0"/>
              </a:rPr>
              <a:t>il.elle</a:t>
            </a:r>
            <a:r>
              <a:rPr lang="fr-FR" altLang="fr-FR" sz="1200" dirty="0">
                <a:latin typeface="Calibri" panose="020F0502020204030204" pitchFamily="34" charset="0"/>
                <a:cs typeface="Calibri" panose="020F0502020204030204" pitchFamily="34" charset="0"/>
              </a:rPr>
              <a:t> le sache !</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Organiser un déjeuner de bienvenue avec l’équipe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Prévoir une carte de bienvenue signée par l’équipe sur le bureau de la nouvelle recrue,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Prévoir un mot de bienvenue sur le tableau d’équipe.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Commander un petit-déjeuner à livrer dans la salle d’intégration</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Prévoir un kit d’intégration aux couleurs du cabinet : carnet, stylos, bouteilles d’eau au et éventuels Goodies …</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Envoyer un mail de bienvenue à la nouvelle recrue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Préparer un mail de bienvenue sur le réseau social du cabinet (ou par mail aux équipes)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Délivrer un guide de bienvenue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Programmer une rencontre avec le service RH à l’issue du parcours d’intégration</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Prévoir un entretien avec son supérieur hiérarchique pendant l’intégration pour lui permettre de poser ses éventuelles questions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Identifier et nommer un parrain pour jouer le rôle de coach / tuteur et répondre à toutes ses interrogations</a:t>
            </a:r>
          </a:p>
        </p:txBody>
      </p:sp>
      <p:sp>
        <p:nvSpPr>
          <p:cNvPr id="37912" name="Espace réservé du texte 7">
            <a:extLst>
              <a:ext uri="{FF2B5EF4-FFF2-40B4-BE49-F238E27FC236}">
                <a16:creationId xmlns:a16="http://schemas.microsoft.com/office/drawing/2014/main" id="{734B75E6-9496-2368-E207-E07861B57392}"/>
              </a:ext>
            </a:extLst>
          </p:cNvPr>
          <p:cNvSpPr txBox="1">
            <a:spLocks/>
          </p:cNvSpPr>
          <p:nvPr/>
        </p:nvSpPr>
        <p:spPr bwMode="auto">
          <a:xfrm rot="425773">
            <a:off x="1490922" y="7926758"/>
            <a:ext cx="2068338" cy="1154908"/>
          </a:xfrm>
          <a:prstGeom prst="roundRect">
            <a:avLst>
              <a:gd name="adj" fmla="val 4969"/>
            </a:avLst>
          </a:prstGeom>
          <a:solidFill>
            <a:srgbClr val="9E00DB"/>
          </a:solidFill>
          <a:ln w="28575">
            <a:solidFill>
              <a:srgbClr val="9E00DB"/>
            </a:solidFill>
            <a:miter lim="800000"/>
            <a:headEnd/>
            <a:tailEnd/>
          </a:ln>
          <a:effectLst>
            <a:outerShdw blurRad="50800" dist="38100" dir="2700000" algn="tl" rotWithShape="0">
              <a:prstClr val="black">
                <a:alpha val="40000"/>
              </a:prstClr>
            </a:outerShdw>
          </a:effectLst>
        </p:spPr>
        <p:txBody>
          <a:bodyPr anchor="ct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ts val="600"/>
              </a:spcBef>
              <a:buClr>
                <a:srgbClr val="585859"/>
              </a:buClr>
              <a:buFont typeface="Wingdings" panose="05000000000000000000" pitchFamily="2" charset="2"/>
              <a:buNone/>
            </a:pPr>
            <a:r>
              <a:rPr lang="fr-FR" altLang="fr-FR" sz="1300" i="1" dirty="0">
                <a:solidFill>
                  <a:schemeClr val="bg1"/>
                </a:solidFill>
                <a:latin typeface="Calibri" panose="020F0502020204030204" pitchFamily="34" charset="0"/>
                <a:cs typeface="Calibri" panose="020F0502020204030204" pitchFamily="34" charset="0"/>
              </a:rPr>
              <a:t>« La première impression </a:t>
            </a:r>
            <a:br>
              <a:rPr lang="fr-FR" altLang="fr-FR" sz="1300" i="1" dirty="0">
                <a:solidFill>
                  <a:schemeClr val="bg1"/>
                </a:solidFill>
                <a:latin typeface="Calibri" panose="020F0502020204030204" pitchFamily="34" charset="0"/>
                <a:cs typeface="Calibri" panose="020F0502020204030204" pitchFamily="34" charset="0"/>
              </a:rPr>
            </a:br>
            <a:r>
              <a:rPr lang="fr-FR" altLang="fr-FR" sz="1300" i="1" dirty="0">
                <a:solidFill>
                  <a:schemeClr val="bg1"/>
                </a:solidFill>
                <a:latin typeface="Calibri" panose="020F0502020204030204" pitchFamily="34" charset="0"/>
                <a:cs typeface="Calibri" panose="020F0502020204030204" pitchFamily="34" charset="0"/>
              </a:rPr>
              <a:t>est toujours la bonne, </a:t>
            </a:r>
            <a:br>
              <a:rPr lang="fr-FR" altLang="fr-FR" sz="1300" i="1" dirty="0">
                <a:solidFill>
                  <a:schemeClr val="bg1"/>
                </a:solidFill>
                <a:latin typeface="Calibri" panose="020F0502020204030204" pitchFamily="34" charset="0"/>
                <a:cs typeface="Calibri" panose="020F0502020204030204" pitchFamily="34" charset="0"/>
              </a:rPr>
            </a:br>
            <a:r>
              <a:rPr lang="fr-FR" altLang="fr-FR" sz="1300" i="1" dirty="0">
                <a:solidFill>
                  <a:schemeClr val="bg1"/>
                </a:solidFill>
                <a:latin typeface="Calibri" panose="020F0502020204030204" pitchFamily="34" charset="0"/>
                <a:cs typeface="Calibri" panose="020F0502020204030204" pitchFamily="34" charset="0"/>
              </a:rPr>
              <a:t>surtout quand elle est mauvaise. »</a:t>
            </a:r>
          </a:p>
          <a:p>
            <a:pPr algn="r" eaLnBrk="1" hangingPunct="1">
              <a:lnSpc>
                <a:spcPct val="90000"/>
              </a:lnSpc>
              <a:spcBef>
                <a:spcPts val="600"/>
              </a:spcBef>
              <a:spcAft>
                <a:spcPts val="1800"/>
              </a:spcAft>
              <a:buClr>
                <a:srgbClr val="585859"/>
              </a:buClr>
              <a:buFont typeface="Wingdings" panose="05000000000000000000" pitchFamily="2" charset="2"/>
              <a:buNone/>
            </a:pPr>
            <a:r>
              <a:rPr lang="fr-FR" altLang="fr-FR" sz="1300" b="1" i="1" dirty="0">
                <a:solidFill>
                  <a:schemeClr val="bg1"/>
                </a:solidFill>
                <a:latin typeface="Calibri" panose="020F0502020204030204" pitchFamily="34" charset="0"/>
                <a:cs typeface="Calibri" panose="020F0502020204030204" pitchFamily="34" charset="0"/>
              </a:rPr>
              <a:t>Henri Jeanson</a:t>
            </a:r>
          </a:p>
        </p:txBody>
      </p:sp>
      <p:sp>
        <p:nvSpPr>
          <p:cNvPr id="3" name="Rectangle 2">
            <a:extLst>
              <a:ext uri="{FF2B5EF4-FFF2-40B4-BE49-F238E27FC236}">
                <a16:creationId xmlns:a16="http://schemas.microsoft.com/office/drawing/2014/main" id="{8EECBF3A-4622-BB93-C9CA-6D86899BEA1B}"/>
              </a:ext>
            </a:extLst>
          </p:cNvPr>
          <p:cNvSpPr/>
          <p:nvPr/>
        </p:nvSpPr>
        <p:spPr>
          <a:xfrm>
            <a:off x="6510338" y="4764"/>
            <a:ext cx="347662" cy="1325562"/>
          </a:xfrm>
          <a:prstGeom prst="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pic>
        <p:nvPicPr>
          <p:cNvPr id="5" name="Graphique 4">
            <a:extLst>
              <a:ext uri="{FF2B5EF4-FFF2-40B4-BE49-F238E27FC236}">
                <a16:creationId xmlns:a16="http://schemas.microsoft.com/office/drawing/2014/main" id="{B70D1DF7-636F-ECC8-3939-E43A456125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404" y="1355118"/>
            <a:ext cx="296214" cy="438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690830-5F8B-77A3-29A7-6558165E682D}"/>
              </a:ext>
            </a:extLst>
          </p:cNvPr>
          <p:cNvSpPr/>
          <p:nvPr/>
        </p:nvSpPr>
        <p:spPr>
          <a:xfrm>
            <a:off x="0" y="1814"/>
            <a:ext cx="6858000" cy="1357313"/>
          </a:xfrm>
          <a:prstGeom prst="rect">
            <a:avLst/>
          </a:prstGeom>
          <a:solidFill>
            <a:srgbClr val="FFA200"/>
          </a:solid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fr-FR" sz="1643" kern="0">
              <a:sym typeface="Arial"/>
            </a:endParaRPr>
          </a:p>
        </p:txBody>
      </p:sp>
      <p:sp>
        <p:nvSpPr>
          <p:cNvPr id="39939" name="ZoneTexte 12">
            <a:extLst>
              <a:ext uri="{FF2B5EF4-FFF2-40B4-BE49-F238E27FC236}">
                <a16:creationId xmlns:a16="http://schemas.microsoft.com/office/drawing/2014/main" id="{D94FDE2F-E282-4910-F7A9-7385F091D866}"/>
              </a:ext>
            </a:extLst>
          </p:cNvPr>
          <p:cNvSpPr txBox="1">
            <a:spLocks noChangeArrowheads="1"/>
          </p:cNvSpPr>
          <p:nvPr/>
        </p:nvSpPr>
        <p:spPr bwMode="auto">
          <a:xfrm>
            <a:off x="548680" y="290577"/>
            <a:ext cx="5262909"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ts val="3500"/>
              </a:lnSpc>
            </a:pPr>
            <a:r>
              <a:rPr lang="fr-FR" altLang="fr-FR" sz="3200" b="1" dirty="0">
                <a:solidFill>
                  <a:schemeClr val="bg1"/>
                </a:solidFill>
                <a:latin typeface="Calibri" panose="020F0502020204030204" pitchFamily="34" charset="0"/>
                <a:cs typeface="Calibri" panose="020F0502020204030204" pitchFamily="34" charset="0"/>
              </a:rPr>
              <a:t>Kit de bienvenue </a:t>
            </a:r>
            <a:br>
              <a:rPr lang="fr-FR" altLang="fr-FR" sz="3200" b="1" dirty="0">
                <a:solidFill>
                  <a:schemeClr val="bg1"/>
                </a:solidFill>
                <a:latin typeface="Calibri" panose="020F0502020204030204" pitchFamily="34" charset="0"/>
                <a:cs typeface="Calibri" panose="020F0502020204030204" pitchFamily="34" charset="0"/>
              </a:rPr>
            </a:br>
            <a:r>
              <a:rPr lang="fr-FR" altLang="fr-FR" sz="3200" b="1" dirty="0">
                <a:solidFill>
                  <a:schemeClr val="bg1"/>
                </a:solidFill>
                <a:latin typeface="Calibri" panose="020F0502020204030204" pitchFamily="34" charset="0"/>
                <a:cs typeface="Calibri" panose="020F0502020204030204" pitchFamily="34" charset="0"/>
              </a:rPr>
              <a:t>du premier jour</a:t>
            </a:r>
          </a:p>
        </p:txBody>
      </p:sp>
      <p:sp>
        <p:nvSpPr>
          <p:cNvPr id="39940" name="ZoneTexte 15">
            <a:extLst>
              <a:ext uri="{FF2B5EF4-FFF2-40B4-BE49-F238E27FC236}">
                <a16:creationId xmlns:a16="http://schemas.microsoft.com/office/drawing/2014/main" id="{398D9FE8-1842-D0E4-7D68-E40691E0591D}"/>
              </a:ext>
            </a:extLst>
          </p:cNvPr>
          <p:cNvSpPr txBox="1">
            <a:spLocks noChangeArrowheads="1"/>
          </p:cNvSpPr>
          <p:nvPr/>
        </p:nvSpPr>
        <p:spPr bwMode="auto">
          <a:xfrm>
            <a:off x="601815" y="1504070"/>
            <a:ext cx="6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dirty="0">
                <a:solidFill>
                  <a:srgbClr val="0016DE"/>
                </a:solidFill>
                <a:latin typeface="Calibri" panose="020F0502020204030204" pitchFamily="34" charset="0"/>
                <a:cs typeface="Calibri" panose="020F0502020204030204" pitchFamily="34" charset="0"/>
              </a:rPr>
              <a:t>Programme des premiers jours</a:t>
            </a:r>
          </a:p>
        </p:txBody>
      </p:sp>
      <p:graphicFrame>
        <p:nvGraphicFramePr>
          <p:cNvPr id="3" name="Espace réservé du texte 2">
            <a:extLst>
              <a:ext uri="{FF2B5EF4-FFF2-40B4-BE49-F238E27FC236}">
                <a16:creationId xmlns:a16="http://schemas.microsoft.com/office/drawing/2014/main" id="{56DB6696-7AB4-2859-372E-728F57008552}"/>
              </a:ext>
            </a:extLst>
          </p:cNvPr>
          <p:cNvGraphicFramePr/>
          <p:nvPr/>
        </p:nvGraphicFramePr>
        <p:xfrm>
          <a:off x="-206375" y="2033769"/>
          <a:ext cx="7270750" cy="8679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Graphique 23">
            <a:extLst>
              <a:ext uri="{FF2B5EF4-FFF2-40B4-BE49-F238E27FC236}">
                <a16:creationId xmlns:a16="http://schemas.microsoft.com/office/drawing/2014/main" id="{0AAB0630-C8E5-7E3C-1215-B7E311D0E8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074" y="1432632"/>
            <a:ext cx="379033" cy="450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oneTexte 12">
            <a:extLst>
              <a:ext uri="{FF2B5EF4-FFF2-40B4-BE49-F238E27FC236}">
                <a16:creationId xmlns:a16="http://schemas.microsoft.com/office/drawing/2014/main" id="{19533CB4-3F52-95AE-82DC-00A2E2DA055A}"/>
              </a:ext>
            </a:extLst>
          </p:cNvPr>
          <p:cNvSpPr txBox="1">
            <a:spLocks noChangeArrowheads="1"/>
          </p:cNvSpPr>
          <p:nvPr/>
        </p:nvSpPr>
        <p:spPr bwMode="auto">
          <a:xfrm>
            <a:off x="614363" y="376238"/>
            <a:ext cx="44910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sz="2800" b="1">
                <a:solidFill>
                  <a:schemeClr val="bg1"/>
                </a:solidFill>
                <a:latin typeface="Calibri" panose="020F0502020204030204" pitchFamily="34" charset="0"/>
                <a:cs typeface="Calibri" panose="020F0502020204030204" pitchFamily="34" charset="0"/>
              </a:rPr>
              <a:t>KIT DE BIENVENUE DU PREMIER JOUR</a:t>
            </a:r>
          </a:p>
        </p:txBody>
      </p:sp>
      <p:sp>
        <p:nvSpPr>
          <p:cNvPr id="41988" name="ZoneTexte 45">
            <a:extLst>
              <a:ext uri="{FF2B5EF4-FFF2-40B4-BE49-F238E27FC236}">
                <a16:creationId xmlns:a16="http://schemas.microsoft.com/office/drawing/2014/main" id="{1AEFC520-0614-F562-EDF1-936B669B249F}"/>
              </a:ext>
            </a:extLst>
          </p:cNvPr>
          <p:cNvSpPr txBox="1">
            <a:spLocks noChangeArrowheads="1"/>
          </p:cNvSpPr>
          <p:nvPr/>
        </p:nvSpPr>
        <p:spPr bwMode="auto">
          <a:xfrm>
            <a:off x="614363" y="1192935"/>
            <a:ext cx="6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dirty="0">
                <a:solidFill>
                  <a:srgbClr val="0016DE"/>
                </a:solidFill>
                <a:latin typeface="Calibri" panose="020F0502020204030204" pitchFamily="34" charset="0"/>
                <a:cs typeface="Calibri" panose="020F0502020204030204" pitchFamily="34" charset="0"/>
              </a:rPr>
              <a:t>Que doit contenir le livret d’accueil ?</a:t>
            </a:r>
          </a:p>
        </p:txBody>
      </p:sp>
      <p:sp>
        <p:nvSpPr>
          <p:cNvPr id="35" name="Rectangle 34">
            <a:extLst>
              <a:ext uri="{FF2B5EF4-FFF2-40B4-BE49-F238E27FC236}">
                <a16:creationId xmlns:a16="http://schemas.microsoft.com/office/drawing/2014/main" id="{B76BB31A-C2EF-C9C1-53E9-B921399FD124}"/>
              </a:ext>
            </a:extLst>
          </p:cNvPr>
          <p:cNvSpPr/>
          <p:nvPr/>
        </p:nvSpPr>
        <p:spPr>
          <a:xfrm>
            <a:off x="0" y="1640632"/>
            <a:ext cx="6859588" cy="7704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6" name="Espace réservé du texte 8">
            <a:extLst>
              <a:ext uri="{FF2B5EF4-FFF2-40B4-BE49-F238E27FC236}">
                <a16:creationId xmlns:a16="http://schemas.microsoft.com/office/drawing/2014/main" id="{D1C88713-933A-4743-3C0B-C3B5D30250F8}"/>
              </a:ext>
            </a:extLst>
          </p:cNvPr>
          <p:cNvSpPr txBox="1">
            <a:spLocks/>
          </p:cNvSpPr>
          <p:nvPr/>
        </p:nvSpPr>
        <p:spPr>
          <a:xfrm>
            <a:off x="116632" y="1793220"/>
            <a:ext cx="3279775" cy="322659"/>
          </a:xfrm>
          <a:prstGeom prst="round2SameRect">
            <a:avLst/>
          </a:prstGeom>
          <a:solidFill>
            <a:srgbClr val="0016DE"/>
          </a:solidFill>
        </p:spPr>
        <p:txBody>
          <a:bodyPr>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Introduction</a:t>
            </a:r>
            <a:endParaRPr lang="fr-FR" sz="1400" i="0" dirty="0">
              <a:solidFill>
                <a:schemeClr val="bg1"/>
              </a:solidFill>
              <a:latin typeface="Calibri" panose="020F0502020204030204" pitchFamily="34" charset="0"/>
              <a:cs typeface="Calibri" panose="020F0502020204030204" pitchFamily="34" charset="0"/>
            </a:endParaRPr>
          </a:p>
        </p:txBody>
      </p:sp>
      <p:sp>
        <p:nvSpPr>
          <p:cNvPr id="42003" name="Espace réservé du texte 18">
            <a:extLst>
              <a:ext uri="{FF2B5EF4-FFF2-40B4-BE49-F238E27FC236}">
                <a16:creationId xmlns:a16="http://schemas.microsoft.com/office/drawing/2014/main" id="{2FADA06B-7574-E92B-1F77-35745122E076}"/>
              </a:ext>
            </a:extLst>
          </p:cNvPr>
          <p:cNvSpPr txBox="1">
            <a:spLocks noChangeArrowheads="1"/>
          </p:cNvSpPr>
          <p:nvPr/>
        </p:nvSpPr>
        <p:spPr bwMode="auto">
          <a:xfrm>
            <a:off x="116632" y="2115879"/>
            <a:ext cx="3257550" cy="699691"/>
          </a:xfrm>
          <a:prstGeom prst="rect">
            <a:avLst/>
          </a:prstGeom>
          <a:solidFill>
            <a:schemeClr val="bg1"/>
          </a:solidFill>
          <a:ln>
            <a:noFill/>
          </a:ln>
        </p:spPr>
        <p:txBody>
          <a:bodyPr anchor="ctr"/>
          <a:lstStyle>
            <a:lvl1pPr marL="2286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Objectif du guide de bienvenue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Mot d’accueil pour les nouveaux arrivants du dirigeant ou DRH</a:t>
            </a:r>
          </a:p>
        </p:txBody>
      </p:sp>
      <p:sp>
        <p:nvSpPr>
          <p:cNvPr id="42004" name="Espace réservé du texte 18">
            <a:extLst>
              <a:ext uri="{FF2B5EF4-FFF2-40B4-BE49-F238E27FC236}">
                <a16:creationId xmlns:a16="http://schemas.microsoft.com/office/drawing/2014/main" id="{BDFDCE2B-5C13-334E-08C5-65E7569981F5}"/>
              </a:ext>
            </a:extLst>
          </p:cNvPr>
          <p:cNvSpPr txBox="1">
            <a:spLocks noChangeArrowheads="1"/>
          </p:cNvSpPr>
          <p:nvPr/>
        </p:nvSpPr>
        <p:spPr bwMode="auto">
          <a:xfrm>
            <a:off x="116632" y="3203316"/>
            <a:ext cx="3257550" cy="569516"/>
          </a:xfrm>
          <a:prstGeom prst="rect">
            <a:avLst/>
          </a:prstGeom>
          <a:solidFill>
            <a:schemeClr val="bg1"/>
          </a:solidFill>
          <a:ln>
            <a:noFill/>
          </a:ln>
        </p:spPr>
        <p:txBody>
          <a:bodyPr anchor="ctr"/>
          <a:lstStyle>
            <a:lvl1pPr marL="2857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Dates clés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Temps forts</a:t>
            </a:r>
          </a:p>
        </p:txBody>
      </p:sp>
      <p:sp>
        <p:nvSpPr>
          <p:cNvPr id="40" name="Espace réservé du texte 8">
            <a:extLst>
              <a:ext uri="{FF2B5EF4-FFF2-40B4-BE49-F238E27FC236}">
                <a16:creationId xmlns:a16="http://schemas.microsoft.com/office/drawing/2014/main" id="{1587FB8E-E15C-E0D6-C55D-A6F26E613376}"/>
              </a:ext>
            </a:extLst>
          </p:cNvPr>
          <p:cNvSpPr txBox="1">
            <a:spLocks/>
          </p:cNvSpPr>
          <p:nvPr/>
        </p:nvSpPr>
        <p:spPr>
          <a:xfrm>
            <a:off x="116632" y="2880657"/>
            <a:ext cx="3263839" cy="322659"/>
          </a:xfrm>
          <a:prstGeom prst="round2SameRect">
            <a:avLst/>
          </a:prstGeom>
          <a:solidFill>
            <a:srgbClr val="0016DE"/>
          </a:solid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Les grandes étapes des premiers jours</a:t>
            </a:r>
            <a:endParaRPr lang="fr-FR" sz="1400" i="0" dirty="0">
              <a:solidFill>
                <a:schemeClr val="bg1"/>
              </a:solidFill>
              <a:latin typeface="Calibri" panose="020F0502020204030204" pitchFamily="34" charset="0"/>
              <a:cs typeface="Calibri" panose="020F0502020204030204" pitchFamily="34" charset="0"/>
            </a:endParaRPr>
          </a:p>
        </p:txBody>
      </p:sp>
      <p:sp>
        <p:nvSpPr>
          <p:cNvPr id="41" name="Espace réservé du texte 8">
            <a:extLst>
              <a:ext uri="{FF2B5EF4-FFF2-40B4-BE49-F238E27FC236}">
                <a16:creationId xmlns:a16="http://schemas.microsoft.com/office/drawing/2014/main" id="{26E98188-CC31-F093-F232-40782A370FA3}"/>
              </a:ext>
            </a:extLst>
          </p:cNvPr>
          <p:cNvSpPr txBox="1">
            <a:spLocks/>
          </p:cNvSpPr>
          <p:nvPr/>
        </p:nvSpPr>
        <p:spPr>
          <a:xfrm>
            <a:off x="140445" y="7813020"/>
            <a:ext cx="3233737" cy="322659"/>
          </a:xfrm>
          <a:prstGeom prst="round2SameRect">
            <a:avLst/>
          </a:prstGeom>
          <a:solidFill>
            <a:srgbClr val="0016DE"/>
          </a:solid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Mes outils au cabinet</a:t>
            </a:r>
            <a:endParaRPr lang="fr-FR" sz="1400" i="0" dirty="0">
              <a:solidFill>
                <a:schemeClr val="bg1"/>
              </a:solidFill>
              <a:latin typeface="Calibri" panose="020F0502020204030204" pitchFamily="34" charset="0"/>
              <a:cs typeface="Calibri" panose="020F0502020204030204" pitchFamily="34" charset="0"/>
            </a:endParaRPr>
          </a:p>
        </p:txBody>
      </p:sp>
      <p:sp>
        <p:nvSpPr>
          <p:cNvPr id="42007" name="Espace réservé du texte 18">
            <a:extLst>
              <a:ext uri="{FF2B5EF4-FFF2-40B4-BE49-F238E27FC236}">
                <a16:creationId xmlns:a16="http://schemas.microsoft.com/office/drawing/2014/main" id="{97B326EE-D81F-9984-1CE4-71CA77E8660F}"/>
              </a:ext>
            </a:extLst>
          </p:cNvPr>
          <p:cNvSpPr txBox="1">
            <a:spLocks noChangeArrowheads="1"/>
          </p:cNvSpPr>
          <p:nvPr/>
        </p:nvSpPr>
        <p:spPr bwMode="auto">
          <a:xfrm>
            <a:off x="148382" y="8133695"/>
            <a:ext cx="3225800" cy="1130300"/>
          </a:xfrm>
          <a:prstGeom prst="rect">
            <a:avLst/>
          </a:prstGeom>
          <a:solidFill>
            <a:schemeClr val="bg1"/>
          </a:solidFill>
          <a:ln>
            <a:noFill/>
          </a:ln>
        </p:spPr>
        <p:txBody>
          <a:bodyPr anchor="ctr"/>
          <a:lstStyle>
            <a:lvl1pPr marL="2857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Lien de l’intranet du cabinet</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Lien vers les outils de prises de congés, de demande de déplacement, de remboursement des notes de frais…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Identifiants de connexion</a:t>
            </a:r>
          </a:p>
        </p:txBody>
      </p:sp>
      <p:sp>
        <p:nvSpPr>
          <p:cNvPr id="42008" name="Espace réservé du texte 18">
            <a:extLst>
              <a:ext uri="{FF2B5EF4-FFF2-40B4-BE49-F238E27FC236}">
                <a16:creationId xmlns:a16="http://schemas.microsoft.com/office/drawing/2014/main" id="{7819212B-01D6-792B-3DDD-ED855A139E72}"/>
              </a:ext>
            </a:extLst>
          </p:cNvPr>
          <p:cNvSpPr txBox="1">
            <a:spLocks noChangeArrowheads="1"/>
          </p:cNvSpPr>
          <p:nvPr/>
        </p:nvSpPr>
        <p:spPr bwMode="auto">
          <a:xfrm>
            <a:off x="116633" y="4169708"/>
            <a:ext cx="3257550" cy="1778000"/>
          </a:xfrm>
          <a:prstGeom prst="rect">
            <a:avLst/>
          </a:prstGeom>
          <a:solidFill>
            <a:schemeClr val="bg1"/>
          </a:solidFill>
          <a:ln>
            <a:noFill/>
          </a:ln>
        </p:spPr>
        <p:txBody>
          <a:bodyPr anchor="ctr"/>
          <a:lstStyle>
            <a:lvl1pPr marL="2857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Histoire de la création du cabinet et ses valeurs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Organigramme du cabinet</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Données sur les collaborateurs : nombre, répartition hommes/femmes, Chiffre d’Affaire réalisé, moyenne d’âge…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Différents services et missions proposées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Toutes autres informations utiles</a:t>
            </a:r>
          </a:p>
        </p:txBody>
      </p:sp>
      <p:sp>
        <p:nvSpPr>
          <p:cNvPr id="44" name="Espace réservé du texte 8">
            <a:extLst>
              <a:ext uri="{FF2B5EF4-FFF2-40B4-BE49-F238E27FC236}">
                <a16:creationId xmlns:a16="http://schemas.microsoft.com/office/drawing/2014/main" id="{45EE2647-994E-5E32-E621-968EB97330E3}"/>
              </a:ext>
            </a:extLst>
          </p:cNvPr>
          <p:cNvSpPr txBox="1">
            <a:spLocks/>
          </p:cNvSpPr>
          <p:nvPr/>
        </p:nvSpPr>
        <p:spPr>
          <a:xfrm>
            <a:off x="116633" y="3837920"/>
            <a:ext cx="3257550" cy="322659"/>
          </a:xfrm>
          <a:prstGeom prst="round2SameRect">
            <a:avLst/>
          </a:prstGeom>
          <a:solidFill>
            <a:srgbClr val="0016DE"/>
          </a:solid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La carte d’identité du cabinet</a:t>
            </a:r>
            <a:endParaRPr lang="fr-FR" sz="1400" i="0" dirty="0">
              <a:solidFill>
                <a:schemeClr val="bg1"/>
              </a:solidFill>
              <a:latin typeface="Calibri" panose="020F0502020204030204" pitchFamily="34" charset="0"/>
              <a:cs typeface="Calibri" panose="020F0502020204030204" pitchFamily="34" charset="0"/>
            </a:endParaRPr>
          </a:p>
        </p:txBody>
      </p:sp>
      <p:sp>
        <p:nvSpPr>
          <p:cNvPr id="42010" name="Espace réservé du texte 18">
            <a:extLst>
              <a:ext uri="{FF2B5EF4-FFF2-40B4-BE49-F238E27FC236}">
                <a16:creationId xmlns:a16="http://schemas.microsoft.com/office/drawing/2014/main" id="{9EB43B85-C7B6-52A5-0A00-E6CBC8019861}"/>
              </a:ext>
            </a:extLst>
          </p:cNvPr>
          <p:cNvSpPr txBox="1">
            <a:spLocks noChangeArrowheads="1"/>
          </p:cNvSpPr>
          <p:nvPr/>
        </p:nvSpPr>
        <p:spPr bwMode="auto">
          <a:xfrm>
            <a:off x="116633" y="6344583"/>
            <a:ext cx="3257549" cy="1392238"/>
          </a:xfrm>
          <a:prstGeom prst="rect">
            <a:avLst/>
          </a:prstGeom>
          <a:solidFill>
            <a:schemeClr val="bg1"/>
          </a:solidFill>
          <a:ln>
            <a:noFill/>
          </a:ln>
        </p:spPr>
        <p:txBody>
          <a:bodyPr anchor="ctr"/>
          <a:lstStyle>
            <a:lvl1pPr marL="2857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Horaires d’ouverture et fermeture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Fonctionnement du badge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Information sur le service IT, le matériel informatique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Fournitures de bureaux</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Contacts utiles</a:t>
            </a:r>
          </a:p>
        </p:txBody>
      </p:sp>
      <p:sp>
        <p:nvSpPr>
          <p:cNvPr id="47" name="Espace réservé du texte 8">
            <a:extLst>
              <a:ext uri="{FF2B5EF4-FFF2-40B4-BE49-F238E27FC236}">
                <a16:creationId xmlns:a16="http://schemas.microsoft.com/office/drawing/2014/main" id="{EA5FD4B9-C831-D347-811E-F6D05A745151}"/>
              </a:ext>
            </a:extLst>
          </p:cNvPr>
          <p:cNvSpPr txBox="1">
            <a:spLocks/>
          </p:cNvSpPr>
          <p:nvPr/>
        </p:nvSpPr>
        <p:spPr>
          <a:xfrm>
            <a:off x="116633" y="6012795"/>
            <a:ext cx="3257549" cy="322659"/>
          </a:xfrm>
          <a:prstGeom prst="round2SameRect">
            <a:avLst/>
          </a:prstGeom>
          <a:solidFill>
            <a:srgbClr val="0016DE"/>
          </a:solid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Mon quotidien professionnel</a:t>
            </a:r>
            <a:endParaRPr lang="fr-FR" sz="1400" i="0" dirty="0">
              <a:solidFill>
                <a:schemeClr val="bg1"/>
              </a:solidFill>
              <a:latin typeface="Calibri" panose="020F0502020204030204" pitchFamily="34" charset="0"/>
              <a:cs typeface="Calibri" panose="020F0502020204030204" pitchFamily="34" charset="0"/>
            </a:endParaRPr>
          </a:p>
        </p:txBody>
      </p:sp>
      <p:sp>
        <p:nvSpPr>
          <p:cNvPr id="48" name="Espace réservé du texte 8">
            <a:extLst>
              <a:ext uri="{FF2B5EF4-FFF2-40B4-BE49-F238E27FC236}">
                <a16:creationId xmlns:a16="http://schemas.microsoft.com/office/drawing/2014/main" id="{E6380AE3-F9EE-4273-63DF-6F15CEC5238B}"/>
              </a:ext>
            </a:extLst>
          </p:cNvPr>
          <p:cNvSpPr txBox="1">
            <a:spLocks/>
          </p:cNvSpPr>
          <p:nvPr/>
        </p:nvSpPr>
        <p:spPr>
          <a:xfrm>
            <a:off x="3455145" y="1801157"/>
            <a:ext cx="3279775" cy="322659"/>
          </a:xfrm>
          <a:prstGeom prst="round2SameRect">
            <a:avLst/>
          </a:prstGeom>
          <a:solidFill>
            <a:srgbClr val="0016DE"/>
          </a:solidFill>
        </p:spPr>
        <p:txBody>
          <a:bodyPr>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Mes temps forts RH</a:t>
            </a:r>
            <a:endParaRPr lang="fr-FR" sz="1400" i="0" dirty="0">
              <a:solidFill>
                <a:schemeClr val="bg1"/>
              </a:solidFill>
              <a:latin typeface="Calibri" panose="020F0502020204030204" pitchFamily="34" charset="0"/>
              <a:cs typeface="Calibri" panose="020F0502020204030204" pitchFamily="34" charset="0"/>
            </a:endParaRPr>
          </a:p>
        </p:txBody>
      </p:sp>
      <p:sp>
        <p:nvSpPr>
          <p:cNvPr id="42013" name="Espace réservé du texte 18">
            <a:extLst>
              <a:ext uri="{FF2B5EF4-FFF2-40B4-BE49-F238E27FC236}">
                <a16:creationId xmlns:a16="http://schemas.microsoft.com/office/drawing/2014/main" id="{D3CB42FD-0B88-6EA9-6FDE-007724820C8D}"/>
              </a:ext>
            </a:extLst>
          </p:cNvPr>
          <p:cNvSpPr txBox="1">
            <a:spLocks noChangeArrowheads="1"/>
          </p:cNvSpPr>
          <p:nvPr/>
        </p:nvSpPr>
        <p:spPr bwMode="auto">
          <a:xfrm>
            <a:off x="3451970" y="2115879"/>
            <a:ext cx="3279775" cy="1556941"/>
          </a:xfrm>
          <a:prstGeom prst="rect">
            <a:avLst/>
          </a:prstGeom>
          <a:solidFill>
            <a:schemeClr val="bg1"/>
          </a:solidFill>
          <a:ln>
            <a:noFill/>
          </a:ln>
        </p:spPr>
        <p:txBody>
          <a:bodyPr anchor="ctr"/>
          <a:lstStyle>
            <a:lvl1pPr marL="2857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Entretien annuel d’évaluation</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Entretien professionnel</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Plan de formation des collaborateurs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CPF</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Rendez-vous qui rythment la vie du cabinet : fête, goûter de Noël, arbre de Noël, journée des enfants…</a:t>
            </a:r>
          </a:p>
        </p:txBody>
      </p:sp>
      <p:sp>
        <p:nvSpPr>
          <p:cNvPr id="50" name="Espace réservé du texte 8">
            <a:extLst>
              <a:ext uri="{FF2B5EF4-FFF2-40B4-BE49-F238E27FC236}">
                <a16:creationId xmlns:a16="http://schemas.microsoft.com/office/drawing/2014/main" id="{787E3108-2986-F015-4FC8-072AF42D2BEB}"/>
              </a:ext>
            </a:extLst>
          </p:cNvPr>
          <p:cNvSpPr txBox="1">
            <a:spLocks/>
          </p:cNvSpPr>
          <p:nvPr/>
        </p:nvSpPr>
        <p:spPr>
          <a:xfrm>
            <a:off x="3455145" y="3729970"/>
            <a:ext cx="3279775" cy="322659"/>
          </a:xfrm>
          <a:prstGeom prst="round2SameRect">
            <a:avLst/>
          </a:prstGeom>
          <a:solidFill>
            <a:srgbClr val="0016DE"/>
          </a:solidFill>
        </p:spPr>
        <p:txBody>
          <a:bodyPr>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Mon environnement de travail</a:t>
            </a:r>
            <a:endParaRPr lang="fr-FR" sz="1400" i="0" dirty="0">
              <a:solidFill>
                <a:schemeClr val="bg1"/>
              </a:solidFill>
              <a:latin typeface="Calibri" panose="020F0502020204030204" pitchFamily="34" charset="0"/>
              <a:cs typeface="Calibri" panose="020F0502020204030204" pitchFamily="34" charset="0"/>
            </a:endParaRPr>
          </a:p>
        </p:txBody>
      </p:sp>
      <p:sp>
        <p:nvSpPr>
          <p:cNvPr id="42015" name="Espace réservé du texte 18">
            <a:extLst>
              <a:ext uri="{FF2B5EF4-FFF2-40B4-BE49-F238E27FC236}">
                <a16:creationId xmlns:a16="http://schemas.microsoft.com/office/drawing/2014/main" id="{B325F156-48AE-9570-1D6B-DC84B37EE4CC}"/>
              </a:ext>
            </a:extLst>
          </p:cNvPr>
          <p:cNvSpPr txBox="1">
            <a:spLocks noChangeArrowheads="1"/>
          </p:cNvSpPr>
          <p:nvPr/>
        </p:nvSpPr>
        <p:spPr bwMode="auto">
          <a:xfrm>
            <a:off x="3451970" y="4043899"/>
            <a:ext cx="3279775" cy="1814910"/>
          </a:xfrm>
          <a:prstGeom prst="rect">
            <a:avLst/>
          </a:prstGeom>
          <a:solidFill>
            <a:schemeClr val="bg1"/>
          </a:solidFill>
          <a:ln>
            <a:noFill/>
          </a:ln>
        </p:spPr>
        <p:txBody>
          <a:bodyPr anchor="ctr"/>
          <a:lstStyle>
            <a:lvl1pPr marL="2857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Bons plans pour déjeuner ou inviter des clients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Tickets restaurants ou cantine d’entreprise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Fonctionnement des machines à café</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Salle de réunion et modalités de réservation</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Local vélo et parking</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Bureaux : </a:t>
            </a:r>
            <a:r>
              <a:rPr lang="fr-FR" altLang="fr-FR" sz="1200" dirty="0" err="1">
                <a:latin typeface="Calibri" panose="020F0502020204030204" pitchFamily="34" charset="0"/>
                <a:cs typeface="Calibri" panose="020F0502020204030204" pitchFamily="34" charset="0"/>
              </a:rPr>
              <a:t>flex</a:t>
            </a:r>
            <a:r>
              <a:rPr lang="fr-FR" altLang="fr-FR" sz="1200" dirty="0">
                <a:latin typeface="Calibri" panose="020F0502020204030204" pitchFamily="34" charset="0"/>
                <a:cs typeface="Calibri" panose="020F0502020204030204" pitchFamily="34" charset="0"/>
              </a:rPr>
              <a:t> office, clean desk, bureau attitré, casiers …</a:t>
            </a:r>
          </a:p>
        </p:txBody>
      </p:sp>
      <p:sp>
        <p:nvSpPr>
          <p:cNvPr id="53" name="Espace réservé du texte 8">
            <a:extLst>
              <a:ext uri="{FF2B5EF4-FFF2-40B4-BE49-F238E27FC236}">
                <a16:creationId xmlns:a16="http://schemas.microsoft.com/office/drawing/2014/main" id="{BC78833E-A21E-F1CE-8787-A1A9D0F803B2}"/>
              </a:ext>
            </a:extLst>
          </p:cNvPr>
          <p:cNvSpPr txBox="1">
            <a:spLocks/>
          </p:cNvSpPr>
          <p:nvPr/>
        </p:nvSpPr>
        <p:spPr>
          <a:xfrm>
            <a:off x="3458493" y="5915562"/>
            <a:ext cx="3279775" cy="322659"/>
          </a:xfrm>
          <a:prstGeom prst="round2SameRect">
            <a:avLst/>
          </a:prstGeom>
          <a:solidFill>
            <a:srgbClr val="0016DE"/>
          </a:solid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Mes avantages</a:t>
            </a:r>
            <a:endParaRPr lang="fr-FR" sz="1400" i="0" dirty="0">
              <a:solidFill>
                <a:schemeClr val="bg1"/>
              </a:solidFill>
              <a:latin typeface="Calibri" panose="020F0502020204030204" pitchFamily="34" charset="0"/>
              <a:cs typeface="Calibri" panose="020F0502020204030204" pitchFamily="34" charset="0"/>
            </a:endParaRPr>
          </a:p>
        </p:txBody>
      </p:sp>
      <p:sp>
        <p:nvSpPr>
          <p:cNvPr id="42017" name="Espace réservé du texte 18">
            <a:extLst>
              <a:ext uri="{FF2B5EF4-FFF2-40B4-BE49-F238E27FC236}">
                <a16:creationId xmlns:a16="http://schemas.microsoft.com/office/drawing/2014/main" id="{0D3B0A52-E3FA-EE23-A078-777906824167}"/>
              </a:ext>
            </a:extLst>
          </p:cNvPr>
          <p:cNvSpPr txBox="1">
            <a:spLocks noChangeArrowheads="1"/>
          </p:cNvSpPr>
          <p:nvPr/>
        </p:nvSpPr>
        <p:spPr bwMode="auto">
          <a:xfrm>
            <a:off x="3455145" y="6238221"/>
            <a:ext cx="3283123" cy="1602978"/>
          </a:xfrm>
          <a:prstGeom prst="rect">
            <a:avLst/>
          </a:prstGeom>
          <a:solidFill>
            <a:schemeClr val="bg1"/>
          </a:solidFill>
          <a:ln>
            <a:noFill/>
          </a:ln>
        </p:spPr>
        <p:txBody>
          <a:bodyPr anchor="ctr"/>
          <a:lstStyle>
            <a:lvl1pPr marL="2857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Salle de sport, bibliothèque, salle détente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CE et avantages, plateforme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Primes : vacances, 13</a:t>
            </a:r>
            <a:r>
              <a:rPr lang="fr-FR" altLang="fr-FR" sz="1200" baseline="30000" dirty="0">
                <a:latin typeface="Calibri" panose="020F0502020204030204" pitchFamily="34" charset="0"/>
                <a:cs typeface="Calibri" panose="020F0502020204030204" pitchFamily="34" charset="0"/>
              </a:rPr>
              <a:t>ème</a:t>
            </a:r>
            <a:r>
              <a:rPr lang="fr-FR" altLang="fr-FR" sz="1200" dirty="0">
                <a:latin typeface="Calibri" panose="020F0502020204030204" pitchFamily="34" charset="0"/>
                <a:cs typeface="Calibri" panose="020F0502020204030204" pitchFamily="34" charset="0"/>
              </a:rPr>
              <a:t> mois, cooptation</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Intéressement et participation</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Parrainage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Aide au logement</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Mutuelle d’entreprise</a:t>
            </a:r>
          </a:p>
        </p:txBody>
      </p:sp>
      <p:sp>
        <p:nvSpPr>
          <p:cNvPr id="55" name="Espace réservé du texte 8">
            <a:extLst>
              <a:ext uri="{FF2B5EF4-FFF2-40B4-BE49-F238E27FC236}">
                <a16:creationId xmlns:a16="http://schemas.microsoft.com/office/drawing/2014/main" id="{0E04765F-04CB-61B8-5CAC-2FD7F780D769}"/>
              </a:ext>
            </a:extLst>
          </p:cNvPr>
          <p:cNvSpPr txBox="1">
            <a:spLocks/>
          </p:cNvSpPr>
          <p:nvPr/>
        </p:nvSpPr>
        <p:spPr>
          <a:xfrm>
            <a:off x="3466257" y="7908418"/>
            <a:ext cx="3279775" cy="322659"/>
          </a:xfrm>
          <a:prstGeom prst="round2SameRect">
            <a:avLst/>
          </a:prstGeom>
          <a:solidFill>
            <a:srgbClr val="0016DE"/>
          </a:solidFill>
        </p:spPr>
        <p:txBody>
          <a:bodyPr>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Gestion de mon temps de travail</a:t>
            </a:r>
            <a:endParaRPr lang="fr-FR" sz="1400" i="0" dirty="0">
              <a:solidFill>
                <a:schemeClr val="bg1"/>
              </a:solidFill>
              <a:latin typeface="Calibri" panose="020F0502020204030204" pitchFamily="34" charset="0"/>
              <a:cs typeface="Calibri" panose="020F0502020204030204" pitchFamily="34" charset="0"/>
            </a:endParaRPr>
          </a:p>
        </p:txBody>
      </p:sp>
      <p:sp>
        <p:nvSpPr>
          <p:cNvPr id="42019" name="Espace réservé du texte 18">
            <a:extLst>
              <a:ext uri="{FF2B5EF4-FFF2-40B4-BE49-F238E27FC236}">
                <a16:creationId xmlns:a16="http://schemas.microsoft.com/office/drawing/2014/main" id="{6F42655F-C12A-01AD-1C71-01DFA2D65461}"/>
              </a:ext>
            </a:extLst>
          </p:cNvPr>
          <p:cNvSpPr txBox="1">
            <a:spLocks noChangeArrowheads="1"/>
          </p:cNvSpPr>
          <p:nvPr/>
        </p:nvSpPr>
        <p:spPr bwMode="auto">
          <a:xfrm>
            <a:off x="3458493" y="8220188"/>
            <a:ext cx="3276427" cy="734394"/>
          </a:xfrm>
          <a:prstGeom prst="rect">
            <a:avLst/>
          </a:prstGeom>
          <a:solidFill>
            <a:schemeClr val="bg1"/>
          </a:solidFill>
          <a:ln>
            <a:noFill/>
          </a:ln>
        </p:spPr>
        <p:txBody>
          <a:bodyPr anchor="ctr"/>
          <a:lstStyle>
            <a:lvl1pPr marL="2857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46196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687388"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914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141413"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15986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0558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25130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970213"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Congés spéciaux : mariage, naissance…</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Jours offerts</a:t>
            </a:r>
          </a:p>
          <a:p>
            <a:pPr eaLnBrk="1" hangingPunct="1">
              <a:lnSpc>
                <a:spcPct val="90000"/>
              </a:lnSpc>
              <a:spcBef>
                <a:spcPts val="300"/>
              </a:spcBef>
              <a:buClr>
                <a:srgbClr val="FFA200"/>
              </a:buClr>
              <a:buFont typeface="Wingdings 2" panose="05020102010507070707" pitchFamily="18" charset="2"/>
              <a:buChar char="£"/>
            </a:pPr>
            <a:r>
              <a:rPr lang="fr-FR" altLang="fr-FR" sz="1200" dirty="0">
                <a:latin typeface="Calibri" panose="020F0502020204030204" pitchFamily="34" charset="0"/>
                <a:cs typeface="Calibri" panose="020F0502020204030204" pitchFamily="34" charset="0"/>
              </a:rPr>
              <a:t>Process à suivre en cas d’absence</a:t>
            </a:r>
          </a:p>
        </p:txBody>
      </p:sp>
      <p:sp>
        <p:nvSpPr>
          <p:cNvPr id="57" name="Espace réservé du texte 8">
            <a:extLst>
              <a:ext uri="{FF2B5EF4-FFF2-40B4-BE49-F238E27FC236}">
                <a16:creationId xmlns:a16="http://schemas.microsoft.com/office/drawing/2014/main" id="{4268DE42-7FEC-C134-22F8-CBA14573C120}"/>
              </a:ext>
            </a:extLst>
          </p:cNvPr>
          <p:cNvSpPr txBox="1">
            <a:spLocks/>
          </p:cNvSpPr>
          <p:nvPr/>
        </p:nvSpPr>
        <p:spPr>
          <a:xfrm>
            <a:off x="3466258" y="9022829"/>
            <a:ext cx="3279774" cy="322659"/>
          </a:xfrm>
          <a:prstGeom prst="round2SameRect">
            <a:avLst/>
          </a:prstGeom>
          <a:solidFill>
            <a:srgbClr val="0016DE"/>
          </a:solid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indent="0">
              <a:buFontTx/>
              <a:buNone/>
              <a:defRPr/>
            </a:pPr>
            <a:r>
              <a:rPr lang="fr-FR" sz="1400" i="0" kern="0" dirty="0">
                <a:solidFill>
                  <a:schemeClr val="bg1"/>
                </a:solidFill>
                <a:latin typeface="Calibri" panose="020F0502020204030204" pitchFamily="34" charset="0"/>
                <a:cs typeface="Calibri" panose="020F0502020204030204" pitchFamily="34" charset="0"/>
              </a:rPr>
              <a:t>Représentants du personnel</a:t>
            </a:r>
            <a:endParaRPr lang="fr-FR" sz="1400" i="0"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7AFDB08D-9A70-A1D6-ED64-81B2AF73DD11}"/>
              </a:ext>
            </a:extLst>
          </p:cNvPr>
          <p:cNvSpPr/>
          <p:nvPr/>
        </p:nvSpPr>
        <p:spPr>
          <a:xfrm>
            <a:off x="6510338" y="4764"/>
            <a:ext cx="347662" cy="1343024"/>
          </a:xfrm>
          <a:prstGeom prst="rect">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sp>
        <p:nvSpPr>
          <p:cNvPr id="42021" name="Espace réservé du texte 7">
            <a:extLst>
              <a:ext uri="{FF2B5EF4-FFF2-40B4-BE49-F238E27FC236}">
                <a16:creationId xmlns:a16="http://schemas.microsoft.com/office/drawing/2014/main" id="{929019F7-1913-11C9-B954-51BDE4A42416}"/>
              </a:ext>
            </a:extLst>
          </p:cNvPr>
          <p:cNvSpPr txBox="1">
            <a:spLocks/>
          </p:cNvSpPr>
          <p:nvPr/>
        </p:nvSpPr>
        <p:spPr bwMode="auto">
          <a:xfrm rot="189637">
            <a:off x="3885683" y="556290"/>
            <a:ext cx="1599793" cy="937750"/>
          </a:xfrm>
          <a:prstGeom prst="roundRect">
            <a:avLst>
              <a:gd name="adj" fmla="val 4803"/>
            </a:avLst>
          </a:prstGeom>
          <a:solidFill>
            <a:srgbClr val="9E00DB"/>
          </a:solidFill>
          <a:ln w="9525">
            <a:noFill/>
            <a:miter lim="800000"/>
            <a:headEnd/>
            <a:tailEnd/>
          </a:ln>
          <a:effectLst>
            <a:outerShdw blurRad="50800" dist="38100" dir="2700000" algn="tl" rotWithShape="0">
              <a:prstClr val="black">
                <a:alpha val="40000"/>
              </a:prstClr>
            </a:outerShdw>
          </a:effectLst>
        </p:spPr>
        <p:txBody>
          <a:bodyPr anchor="ct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ts val="600"/>
              </a:spcBef>
              <a:buClr>
                <a:srgbClr val="585859"/>
              </a:buClr>
              <a:buFont typeface="Wingdings" panose="05000000000000000000" pitchFamily="2" charset="2"/>
              <a:buNone/>
            </a:pPr>
            <a:r>
              <a:rPr lang="fr-FR" altLang="fr-FR" sz="1300" i="1" dirty="0">
                <a:solidFill>
                  <a:schemeClr val="bg1"/>
                </a:solidFill>
                <a:latin typeface="Calibri" panose="020F0502020204030204" pitchFamily="34" charset="0"/>
                <a:cs typeface="Calibri" panose="020F0502020204030204" pitchFamily="34" charset="0"/>
              </a:rPr>
              <a:t>« La gestion </a:t>
            </a:r>
            <a:br>
              <a:rPr lang="fr-FR" altLang="fr-FR" sz="1300" i="1" dirty="0">
                <a:solidFill>
                  <a:schemeClr val="bg1"/>
                </a:solidFill>
                <a:latin typeface="Calibri" panose="020F0502020204030204" pitchFamily="34" charset="0"/>
                <a:cs typeface="Calibri" panose="020F0502020204030204" pitchFamily="34" charset="0"/>
              </a:rPr>
            </a:br>
            <a:r>
              <a:rPr lang="fr-FR" altLang="fr-FR" sz="1300" i="1" dirty="0">
                <a:solidFill>
                  <a:schemeClr val="bg1"/>
                </a:solidFill>
                <a:latin typeface="Calibri" panose="020F0502020204030204" pitchFamily="34" charset="0"/>
                <a:cs typeface="Calibri" panose="020F0502020204030204" pitchFamily="34" charset="0"/>
              </a:rPr>
              <a:t>des talents ne s’arrête pas avec </a:t>
            </a:r>
            <a:br>
              <a:rPr lang="fr-FR" altLang="fr-FR" sz="1300" i="1" dirty="0">
                <a:solidFill>
                  <a:schemeClr val="bg1"/>
                </a:solidFill>
                <a:latin typeface="Calibri" panose="020F0502020204030204" pitchFamily="34" charset="0"/>
                <a:cs typeface="Calibri" panose="020F0502020204030204" pitchFamily="34" charset="0"/>
              </a:rPr>
            </a:br>
            <a:r>
              <a:rPr lang="fr-FR" altLang="fr-FR" sz="1300" i="1" dirty="0">
                <a:solidFill>
                  <a:schemeClr val="bg1"/>
                </a:solidFill>
                <a:latin typeface="Calibri" panose="020F0502020204030204" pitchFamily="34" charset="0"/>
                <a:cs typeface="Calibri" panose="020F0502020204030204" pitchFamily="34" charset="0"/>
              </a:rPr>
              <a:t>le recrutement ! »</a:t>
            </a:r>
          </a:p>
        </p:txBody>
      </p:sp>
      <p:pic>
        <p:nvPicPr>
          <p:cNvPr id="7" name="Graphique 6">
            <a:extLst>
              <a:ext uri="{FF2B5EF4-FFF2-40B4-BE49-F238E27FC236}">
                <a16:creationId xmlns:a16="http://schemas.microsoft.com/office/drawing/2014/main" id="{F21FA672-C326-A703-0BEC-D491A8446B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012" y="1136576"/>
            <a:ext cx="385357" cy="3853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FFC7F-60F9-E40F-DEA1-CB6F1A9D1C41}"/>
              </a:ext>
            </a:extLst>
          </p:cNvPr>
          <p:cNvSpPr/>
          <p:nvPr/>
        </p:nvSpPr>
        <p:spPr>
          <a:xfrm>
            <a:off x="-7938" y="-9525"/>
            <a:ext cx="6877050" cy="1117053"/>
          </a:xfrm>
          <a:prstGeom prst="rect">
            <a:avLst/>
          </a:prstGeom>
          <a:solidFill>
            <a:srgbClr val="FFA200"/>
          </a:solid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fr-FR" sz="1643" kern="0">
              <a:sym typeface="Arial"/>
            </a:endParaRPr>
          </a:p>
        </p:txBody>
      </p:sp>
      <p:sp>
        <p:nvSpPr>
          <p:cNvPr id="44035" name="ZoneTexte 12">
            <a:extLst>
              <a:ext uri="{FF2B5EF4-FFF2-40B4-BE49-F238E27FC236}">
                <a16:creationId xmlns:a16="http://schemas.microsoft.com/office/drawing/2014/main" id="{E2444A57-F73C-8C3D-4C1B-575AEF03ED17}"/>
              </a:ext>
            </a:extLst>
          </p:cNvPr>
          <p:cNvSpPr txBox="1">
            <a:spLocks noChangeArrowheads="1"/>
          </p:cNvSpPr>
          <p:nvPr/>
        </p:nvSpPr>
        <p:spPr bwMode="auto">
          <a:xfrm>
            <a:off x="463850" y="328419"/>
            <a:ext cx="4491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sz="3200" b="1" dirty="0">
                <a:solidFill>
                  <a:schemeClr val="bg1"/>
                </a:solidFill>
                <a:latin typeface="Calibri" panose="020F0502020204030204" pitchFamily="34" charset="0"/>
                <a:cs typeface="Calibri" panose="020F0502020204030204" pitchFamily="34" charset="0"/>
              </a:rPr>
              <a:t>Et les jours suivants ?</a:t>
            </a:r>
          </a:p>
        </p:txBody>
      </p:sp>
      <p:sp>
        <p:nvSpPr>
          <p:cNvPr id="44036" name="ZoneTexte 15">
            <a:extLst>
              <a:ext uri="{FF2B5EF4-FFF2-40B4-BE49-F238E27FC236}">
                <a16:creationId xmlns:a16="http://schemas.microsoft.com/office/drawing/2014/main" id="{80B1E646-F220-FF31-4A47-4071C5C2B4A5}"/>
              </a:ext>
            </a:extLst>
          </p:cNvPr>
          <p:cNvSpPr txBox="1">
            <a:spLocks noChangeArrowheads="1"/>
          </p:cNvSpPr>
          <p:nvPr/>
        </p:nvSpPr>
        <p:spPr bwMode="auto">
          <a:xfrm>
            <a:off x="668583" y="1245869"/>
            <a:ext cx="5611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fr-FR" altLang="fr-FR" dirty="0">
                <a:solidFill>
                  <a:srgbClr val="0016DE"/>
                </a:solidFill>
                <a:latin typeface="Calibri" panose="020F0502020204030204" pitchFamily="34" charset="0"/>
                <a:cs typeface="Calibri" panose="020F0502020204030204" pitchFamily="34" charset="0"/>
              </a:rPr>
              <a:t>Rapport d’étonnement</a:t>
            </a:r>
          </a:p>
        </p:txBody>
      </p:sp>
      <p:sp>
        <p:nvSpPr>
          <p:cNvPr id="8" name="ZoneTexte 7">
            <a:extLst>
              <a:ext uri="{FF2B5EF4-FFF2-40B4-BE49-F238E27FC236}">
                <a16:creationId xmlns:a16="http://schemas.microsoft.com/office/drawing/2014/main" id="{67807747-7F02-297E-31F7-A37EAB261750}"/>
              </a:ext>
            </a:extLst>
          </p:cNvPr>
          <p:cNvSpPr txBox="1"/>
          <p:nvPr/>
        </p:nvSpPr>
        <p:spPr>
          <a:xfrm>
            <a:off x="300092" y="6418868"/>
            <a:ext cx="1149350" cy="400050"/>
          </a:xfrm>
          <a:prstGeom prst="rect">
            <a:avLst/>
          </a:prstGeom>
          <a:noFill/>
          <a:ln w="28575">
            <a:solidFill>
              <a:schemeClr val="tx1">
                <a:lumMod val="50000"/>
                <a:lumOff val="50000"/>
              </a:schemeClr>
            </a:solidFill>
          </a:ln>
        </p:spPr>
        <p:txBody>
          <a:bodyPr>
            <a:spAutoFit/>
          </a:bodyPr>
          <a:lstStyle/>
          <a:p>
            <a:pPr algn="ctr">
              <a:defRPr/>
            </a:pPr>
            <a:r>
              <a:rPr lang="fr-FR" sz="1000" dirty="0">
                <a:latin typeface="Calibri" panose="020F0502020204030204" pitchFamily="34" charset="0"/>
                <a:cs typeface="Calibri" panose="020F0502020204030204" pitchFamily="34" charset="0"/>
              </a:rPr>
              <a:t>Jour 1 du nouveau collaborateur</a:t>
            </a:r>
            <a:endParaRPr lang="fr-FR" sz="900" dirty="0">
              <a:latin typeface="Calibri" panose="020F0502020204030204" pitchFamily="34" charset="0"/>
              <a:cs typeface="Calibri" panose="020F0502020204030204" pitchFamily="34" charset="0"/>
            </a:endParaRPr>
          </a:p>
        </p:txBody>
      </p:sp>
      <p:sp>
        <p:nvSpPr>
          <p:cNvPr id="44038" name="ZoneTexte 9">
            <a:extLst>
              <a:ext uri="{FF2B5EF4-FFF2-40B4-BE49-F238E27FC236}">
                <a16:creationId xmlns:a16="http://schemas.microsoft.com/office/drawing/2014/main" id="{79044A37-4E3A-297B-9980-5771B9EF6D74}"/>
              </a:ext>
            </a:extLst>
          </p:cNvPr>
          <p:cNvSpPr txBox="1">
            <a:spLocks noChangeArrowheads="1"/>
          </p:cNvSpPr>
          <p:nvPr/>
        </p:nvSpPr>
        <p:spPr bwMode="auto">
          <a:xfrm>
            <a:off x="478686" y="7155468"/>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fr-FR" altLang="fr-FR" sz="1200" b="1" dirty="0">
                <a:latin typeface="Calibri" panose="020F0502020204030204" pitchFamily="34" charset="0"/>
                <a:cs typeface="Calibri" panose="020F0502020204030204" pitchFamily="34" charset="0"/>
              </a:rPr>
              <a:t>J1</a:t>
            </a:r>
          </a:p>
        </p:txBody>
      </p:sp>
      <p:sp>
        <p:nvSpPr>
          <p:cNvPr id="17" name="Flèche : droite 16">
            <a:extLst>
              <a:ext uri="{FF2B5EF4-FFF2-40B4-BE49-F238E27FC236}">
                <a16:creationId xmlns:a16="http://schemas.microsoft.com/office/drawing/2014/main" id="{8EC26F9B-8494-4817-5101-544D8167F693}"/>
              </a:ext>
            </a:extLst>
          </p:cNvPr>
          <p:cNvSpPr/>
          <p:nvPr/>
        </p:nvSpPr>
        <p:spPr>
          <a:xfrm>
            <a:off x="696967" y="7544406"/>
            <a:ext cx="5624513" cy="98425"/>
          </a:xfrm>
          <a:prstGeom prst="rightArrow">
            <a:avLst/>
          </a:prstGeom>
          <a:solidFill>
            <a:srgbClr val="FFA200"/>
          </a:solidFill>
          <a:ln>
            <a:solidFill>
              <a:srgbClr val="FFA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1" name="Connecteur droit 90">
            <a:extLst>
              <a:ext uri="{FF2B5EF4-FFF2-40B4-BE49-F238E27FC236}">
                <a16:creationId xmlns:a16="http://schemas.microsoft.com/office/drawing/2014/main" id="{51B20156-259B-C786-EDC7-EC956EBB9CEC}"/>
              </a:ext>
            </a:extLst>
          </p:cNvPr>
          <p:cNvCxnSpPr>
            <a:cxnSpLocks/>
          </p:cNvCxnSpPr>
          <p:nvPr/>
        </p:nvCxnSpPr>
        <p:spPr>
          <a:xfrm>
            <a:off x="874767" y="6804631"/>
            <a:ext cx="0" cy="180975"/>
          </a:xfrm>
          <a:prstGeom prst="line">
            <a:avLst/>
          </a:prstGeom>
          <a:ln>
            <a:solidFill>
              <a:srgbClr val="E60070"/>
            </a:solidFill>
            <a:prstDash val="sysDot"/>
          </a:ln>
        </p:spPr>
        <p:style>
          <a:lnRef idx="1">
            <a:schemeClr val="accent1"/>
          </a:lnRef>
          <a:fillRef idx="0">
            <a:schemeClr val="accent1"/>
          </a:fillRef>
          <a:effectRef idx="0">
            <a:schemeClr val="accent1"/>
          </a:effectRef>
          <a:fontRef idx="minor">
            <a:schemeClr val="tx1"/>
          </a:fontRef>
        </p:style>
      </p:cxnSp>
      <p:sp>
        <p:nvSpPr>
          <p:cNvPr id="44043" name="ZoneTexte 9">
            <a:extLst>
              <a:ext uri="{FF2B5EF4-FFF2-40B4-BE49-F238E27FC236}">
                <a16:creationId xmlns:a16="http://schemas.microsoft.com/office/drawing/2014/main" id="{44192B4F-190E-0856-B9B6-7EEFAB92D647}"/>
              </a:ext>
            </a:extLst>
          </p:cNvPr>
          <p:cNvSpPr txBox="1">
            <a:spLocks noChangeArrowheads="1"/>
          </p:cNvSpPr>
          <p:nvPr/>
        </p:nvSpPr>
        <p:spPr bwMode="auto">
          <a:xfrm>
            <a:off x="2208267" y="7158643"/>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fr-FR" altLang="fr-FR" sz="1200" b="1" dirty="0">
                <a:latin typeface="Calibri" panose="020F0502020204030204" pitchFamily="34" charset="0"/>
                <a:cs typeface="Calibri" panose="020F0502020204030204" pitchFamily="34" charset="0"/>
              </a:rPr>
              <a:t>J + 30</a:t>
            </a:r>
          </a:p>
        </p:txBody>
      </p:sp>
      <p:cxnSp>
        <p:nvCxnSpPr>
          <p:cNvPr id="88" name="Connecteur droit 87">
            <a:extLst>
              <a:ext uri="{FF2B5EF4-FFF2-40B4-BE49-F238E27FC236}">
                <a16:creationId xmlns:a16="http://schemas.microsoft.com/office/drawing/2014/main" id="{EEB9AD6D-4780-3818-4E2F-B723B384FB78}"/>
              </a:ext>
            </a:extLst>
          </p:cNvPr>
          <p:cNvCxnSpPr>
            <a:cxnSpLocks/>
            <a:stCxn id="29" idx="2"/>
          </p:cNvCxnSpPr>
          <p:nvPr/>
        </p:nvCxnSpPr>
        <p:spPr>
          <a:xfrm flipH="1">
            <a:off x="2604348" y="6818918"/>
            <a:ext cx="1" cy="200025"/>
          </a:xfrm>
          <a:prstGeom prst="line">
            <a:avLst/>
          </a:prstGeom>
          <a:ln>
            <a:solidFill>
              <a:srgbClr val="E60070"/>
            </a:solidFill>
            <a:prstDash val="sysDot"/>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0D0B7677-5B71-421B-E025-F902326B9913}"/>
              </a:ext>
            </a:extLst>
          </p:cNvPr>
          <p:cNvCxnSpPr>
            <a:cxnSpLocks/>
          </p:cNvCxnSpPr>
          <p:nvPr/>
        </p:nvCxnSpPr>
        <p:spPr>
          <a:xfrm>
            <a:off x="4325992" y="6822093"/>
            <a:ext cx="0" cy="180975"/>
          </a:xfrm>
          <a:prstGeom prst="line">
            <a:avLst/>
          </a:prstGeom>
          <a:ln>
            <a:solidFill>
              <a:srgbClr val="E60070"/>
            </a:solidFill>
            <a:prstDash val="sysDot"/>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243C9BE1-0066-400D-2959-6AE34C2CAB97}"/>
              </a:ext>
            </a:extLst>
          </p:cNvPr>
          <p:cNvCxnSpPr>
            <a:cxnSpLocks/>
            <a:stCxn id="27" idx="2"/>
          </p:cNvCxnSpPr>
          <p:nvPr/>
        </p:nvCxnSpPr>
        <p:spPr>
          <a:xfrm>
            <a:off x="6049223" y="6818918"/>
            <a:ext cx="0" cy="215900"/>
          </a:xfrm>
          <a:prstGeom prst="line">
            <a:avLst/>
          </a:prstGeom>
          <a:ln>
            <a:solidFill>
              <a:srgbClr val="E60070"/>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A758BE7-D309-1039-2D44-A217DF35B776}"/>
              </a:ext>
            </a:extLst>
          </p:cNvPr>
          <p:cNvSpPr/>
          <p:nvPr/>
        </p:nvSpPr>
        <p:spPr>
          <a:xfrm>
            <a:off x="0" y="1784607"/>
            <a:ext cx="6858000" cy="294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Espace réservé du texte 8">
            <a:extLst>
              <a:ext uri="{FF2B5EF4-FFF2-40B4-BE49-F238E27FC236}">
                <a16:creationId xmlns:a16="http://schemas.microsoft.com/office/drawing/2014/main" id="{CFACF549-0121-06C8-B02B-CD04AAB16A0A}"/>
              </a:ext>
            </a:extLst>
          </p:cNvPr>
          <p:cNvSpPr txBox="1">
            <a:spLocks/>
          </p:cNvSpPr>
          <p:nvPr/>
        </p:nvSpPr>
        <p:spPr>
          <a:xfrm>
            <a:off x="228283" y="1871899"/>
            <a:ext cx="2680441" cy="2569934"/>
          </a:xfrm>
          <a:prstGeom prst="rect">
            <a:avLst/>
          </a:prstGeom>
          <a:no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rgbClr val="FFA200"/>
              </a:buClr>
              <a:buSzPct val="150000"/>
              <a:buFont typeface="Calibri" panose="020F0502020204030204" pitchFamily="34" charset="0"/>
              <a:buChar char="›"/>
              <a:defRPr/>
            </a:pPr>
            <a:r>
              <a:rPr lang="fr-FR" sz="1400" kern="0" dirty="0">
                <a:solidFill>
                  <a:srgbClr val="0016DE"/>
                </a:solidFill>
                <a:latin typeface="Calibri" panose="020F0502020204030204" pitchFamily="34" charset="0"/>
                <a:cs typeface="Calibri" panose="020F0502020204030204" pitchFamily="34" charset="0"/>
              </a:rPr>
              <a:t>De quoi parle-t-on ?</a:t>
            </a:r>
          </a:p>
          <a:p>
            <a:pPr lvl="1">
              <a:buClr>
                <a:srgbClr val="0016DE"/>
              </a:buClr>
              <a:buFont typeface="Arial" panose="020B0604020202020204" pitchFamily="34" charset="0"/>
              <a:buChar char="•"/>
              <a:defRPr/>
            </a:pPr>
            <a:r>
              <a:rPr lang="fr-FR" sz="1200" kern="0" dirty="0">
                <a:latin typeface="Calibri" panose="020F0502020204030204" pitchFamily="34" charset="0"/>
                <a:ea typeface="+mn-ea"/>
                <a:cs typeface="Calibri" panose="020F0502020204030204" pitchFamily="34" charset="0"/>
              </a:rPr>
              <a:t>Il s’agit d’une note d’observation rédigée par les nouvelles recrues visant à apporter un regard critique sur le cabinet.</a:t>
            </a:r>
          </a:p>
          <a:p>
            <a:pPr lvl="1">
              <a:buClr>
                <a:srgbClr val="0016DE"/>
              </a:buClr>
              <a:buFont typeface="Arial" panose="020B0604020202020204" pitchFamily="34" charset="0"/>
              <a:buChar char="•"/>
              <a:defRPr/>
            </a:pPr>
            <a:r>
              <a:rPr lang="fr-FR" sz="1200" kern="0" dirty="0">
                <a:latin typeface="Calibri" panose="020F0502020204030204" pitchFamily="34" charset="0"/>
                <a:ea typeface="+mn-ea"/>
                <a:cs typeface="Calibri" panose="020F0502020204030204" pitchFamily="34" charset="0"/>
              </a:rPr>
              <a:t>Il s’intègre à une logique d’amélioration continue de la performance du cabinet.</a:t>
            </a:r>
          </a:p>
          <a:p>
            <a:pPr lvl="1">
              <a:buClr>
                <a:srgbClr val="0016DE"/>
              </a:buClr>
              <a:buFont typeface="Arial" panose="020B0604020202020204" pitchFamily="34" charset="0"/>
              <a:buChar char="•"/>
              <a:defRPr/>
            </a:pPr>
            <a:r>
              <a:rPr lang="fr-FR" sz="1200" kern="0" dirty="0">
                <a:latin typeface="Calibri" panose="020F0502020204030204" pitchFamily="34" charset="0"/>
                <a:ea typeface="+mn-ea"/>
                <a:cs typeface="Calibri" panose="020F0502020204030204" pitchFamily="34" charset="0"/>
              </a:rPr>
              <a:t>Il vise à identifier les points faibles et axes d’améliorations, et renforcer le sentiment d’appartenance.</a:t>
            </a:r>
          </a:p>
        </p:txBody>
      </p:sp>
      <p:sp>
        <p:nvSpPr>
          <p:cNvPr id="7" name="Espace réservé du texte 8">
            <a:extLst>
              <a:ext uri="{FF2B5EF4-FFF2-40B4-BE49-F238E27FC236}">
                <a16:creationId xmlns:a16="http://schemas.microsoft.com/office/drawing/2014/main" id="{58EC3906-526A-D0AF-1ECC-81179C8283E0}"/>
              </a:ext>
            </a:extLst>
          </p:cNvPr>
          <p:cNvSpPr txBox="1">
            <a:spLocks/>
          </p:cNvSpPr>
          <p:nvPr/>
        </p:nvSpPr>
        <p:spPr>
          <a:xfrm>
            <a:off x="2814898" y="1860078"/>
            <a:ext cx="3821913" cy="3008901"/>
          </a:xfrm>
          <a:prstGeom prst="rect">
            <a:avLst/>
          </a:prstGeom>
          <a:noFill/>
        </p:spPr>
        <p:txBody>
          <a:bodyPr wrap="square">
            <a:spAutoFit/>
          </a:bodyPr>
          <a:lstStyle>
            <a:defPPr marR="0" lvl="0" algn="l" rtl="0">
              <a:lnSpc>
                <a:spcPct val="100000"/>
              </a:lnSpc>
              <a:spcBef>
                <a:spcPts val="0"/>
              </a:spcBef>
              <a:spcAft>
                <a:spcPts val="0"/>
              </a:spcAft>
            </a:defPPr>
            <a:lvl1pPr marL="252000" indent="-252000" algn="l" rtl="0" eaLnBrk="0" fontAlgn="base" hangingPunct="0">
              <a:spcBef>
                <a:spcPts val="0"/>
              </a:spcBef>
              <a:spcAft>
                <a:spcPts val="0"/>
              </a:spcAft>
              <a:buClr>
                <a:srgbClr val="000000"/>
              </a:buClr>
              <a:buFontTx/>
              <a:buBlip>
                <a:blip r:embed="rId3"/>
              </a:buBlip>
              <a:defRPr lang="en-US" sz="1600" b="1" i="1">
                <a:solidFill>
                  <a:schemeClr val="accent1"/>
                </a:solidFill>
                <a:latin typeface="+mj-lt"/>
                <a:ea typeface="Arial"/>
                <a:cs typeface="Arial"/>
                <a:sym typeface="Arial" panose="020B0604020202020204" pitchFamily="34" charset="0"/>
              </a:defRPr>
            </a:lvl1pPr>
            <a:lvl2pPr marL="360000" lvl="1" indent="-108000" algn="l" rtl="0" eaLnBrk="0" fontAlgn="base" hangingPunct="0">
              <a:spcBef>
                <a:spcPts val="600"/>
              </a:spcBef>
              <a:spcAft>
                <a:spcPts val="0"/>
              </a:spcAft>
              <a:buClr>
                <a:schemeClr val="accent1"/>
              </a:buClr>
              <a:buFont typeface="Symbol" panose="05050102010706020507" pitchFamily="18" charset="2"/>
              <a:buChar char="·"/>
              <a:defRPr sz="1000" b="0">
                <a:solidFill>
                  <a:schemeClr val="tx1"/>
                </a:solidFill>
                <a:latin typeface="+mj-lt"/>
                <a:ea typeface="Arial"/>
                <a:cs typeface="Arial"/>
                <a:sym typeface="Arial" panose="020B0604020202020204" pitchFamily="34" charset="0"/>
              </a:defRPr>
            </a:lvl2pPr>
            <a:lvl3pPr marL="0" lvl="2" indent="0" algn="l" rtl="0" eaLnBrk="0" fontAlgn="base" hangingPunct="0">
              <a:spcBef>
                <a:spcPct val="0"/>
              </a:spcBef>
              <a:spcAft>
                <a:spcPct val="0"/>
              </a:spcAft>
              <a:buClr>
                <a:srgbClr val="000000"/>
              </a:buClr>
              <a:buFontTx/>
              <a:buNone/>
              <a:defRPr sz="1000" b="0" i="0">
                <a:solidFill>
                  <a:schemeClr val="tx1"/>
                </a:solidFill>
                <a:latin typeface="+mj-lt"/>
                <a:ea typeface="Arial"/>
                <a:cs typeface="Arial"/>
                <a:sym typeface="Arial" panose="020B0604020202020204" pitchFamily="34" charset="0"/>
              </a:defRPr>
            </a:lvl3pPr>
            <a:lvl4pPr lvl="3" algn="l" rtl="0" eaLnBrk="0" fontAlgn="base" hangingPunct="0">
              <a:spcBef>
                <a:spcPts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Tx/>
              <a:buNone/>
              <a:defRPr sz="1200" b="0">
                <a:solidFill>
                  <a:schemeClr val="tx1"/>
                </a:solidFill>
                <a:latin typeface="+mj-lt"/>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rgbClr val="FFA200"/>
              </a:buClr>
              <a:buSzPct val="150000"/>
              <a:buFont typeface="Calibri" panose="020F0502020204030204" pitchFamily="34" charset="0"/>
              <a:buChar char="›"/>
              <a:defRPr/>
            </a:pPr>
            <a:r>
              <a:rPr lang="fr-FR" sz="1400" kern="0" dirty="0">
                <a:solidFill>
                  <a:srgbClr val="0016DE"/>
                </a:solidFill>
                <a:latin typeface="Calibri" panose="020F0502020204030204" pitchFamily="34" charset="0"/>
                <a:cs typeface="Calibri" panose="020F0502020204030204" pitchFamily="34" charset="0"/>
              </a:rPr>
              <a:t>Que contient-il ?</a:t>
            </a:r>
          </a:p>
          <a:p>
            <a:pPr lvl="1">
              <a:spcAft>
                <a:spcPts val="300"/>
              </a:spcAft>
              <a:buClr>
                <a:srgbClr val="0016DE"/>
              </a:buClr>
              <a:buFont typeface="Arial" panose="020B0604020202020204" pitchFamily="34" charset="0"/>
              <a:buChar char="•"/>
              <a:defRPr/>
            </a:pPr>
            <a:r>
              <a:rPr lang="fr-FR" sz="1200" kern="0" dirty="0">
                <a:latin typeface="Calibri" panose="020F0502020204030204" pitchFamily="34" charset="0"/>
                <a:ea typeface="+mn-ea"/>
                <a:cs typeface="Calibri" panose="020F0502020204030204" pitchFamily="34" charset="0"/>
              </a:rPr>
              <a:t>Observations, commentaires et évaluations recueillies par le nouveau collaborateur pendant son processus d’intégration sur :</a:t>
            </a:r>
          </a:p>
          <a:p>
            <a:pPr marL="536575" lvl="3" indent="-171450">
              <a:buClr>
                <a:srgbClr val="FFA200"/>
              </a:buClr>
              <a:buFont typeface="Wingdings" panose="05000000000000000000" pitchFamily="2" charset="2"/>
              <a:buChar char="ü"/>
              <a:defRPr/>
            </a:pPr>
            <a:r>
              <a:rPr lang="fr-FR" i="1" kern="0" dirty="0">
                <a:latin typeface="Calibri" panose="020F0502020204030204" pitchFamily="34" charset="0"/>
                <a:cs typeface="Calibri" panose="020F0502020204030204" pitchFamily="34" charset="0"/>
              </a:rPr>
              <a:t>Le processus de recrutement, l’accueil et le parcours d’intégration</a:t>
            </a:r>
          </a:p>
          <a:p>
            <a:pPr marL="536575" lvl="3" indent="-171450">
              <a:buClr>
                <a:srgbClr val="FFA200"/>
              </a:buClr>
              <a:buFont typeface="Wingdings" panose="05000000000000000000" pitchFamily="2" charset="2"/>
              <a:buChar char="ü"/>
              <a:defRPr/>
            </a:pPr>
            <a:r>
              <a:rPr lang="fr-FR" i="1" kern="0" dirty="0">
                <a:latin typeface="Calibri" panose="020F0502020204030204" pitchFamily="34" charset="0"/>
                <a:cs typeface="Calibri" panose="020F0502020204030204" pitchFamily="34" charset="0"/>
              </a:rPr>
              <a:t>La culture d’entreprise</a:t>
            </a:r>
          </a:p>
          <a:p>
            <a:pPr marL="536575" lvl="3" indent="-171450">
              <a:buClr>
                <a:srgbClr val="FFA200"/>
              </a:buClr>
              <a:buFont typeface="Wingdings" panose="05000000000000000000" pitchFamily="2" charset="2"/>
              <a:buChar char="ü"/>
              <a:defRPr/>
            </a:pPr>
            <a:r>
              <a:rPr lang="fr-FR" i="1" kern="0" dirty="0">
                <a:latin typeface="Calibri" panose="020F0502020204030204" pitchFamily="34" charset="0"/>
                <a:cs typeface="Calibri" panose="020F0502020204030204" pitchFamily="34" charset="0"/>
              </a:rPr>
              <a:t>Les conditions et la qualité de vie au travail</a:t>
            </a:r>
          </a:p>
          <a:p>
            <a:pPr marL="536575" lvl="3" indent="-171450">
              <a:buClr>
                <a:srgbClr val="FFA200"/>
              </a:buClr>
              <a:buFont typeface="Wingdings" panose="05000000000000000000" pitchFamily="2" charset="2"/>
              <a:buChar char="ü"/>
              <a:defRPr/>
            </a:pPr>
            <a:r>
              <a:rPr lang="fr-FR" i="1" kern="0" dirty="0">
                <a:latin typeface="Calibri" panose="020F0502020204030204" pitchFamily="34" charset="0"/>
                <a:cs typeface="Calibri" panose="020F0502020204030204" pitchFamily="34" charset="0"/>
              </a:rPr>
              <a:t>Les outils collaboratifs mis en place</a:t>
            </a:r>
          </a:p>
          <a:p>
            <a:pPr marL="536575" lvl="3" indent="-171450">
              <a:buClr>
                <a:srgbClr val="FFA200"/>
              </a:buClr>
              <a:buFont typeface="Wingdings" panose="05000000000000000000" pitchFamily="2" charset="2"/>
              <a:buChar char="ü"/>
              <a:defRPr/>
            </a:pPr>
            <a:r>
              <a:rPr lang="fr-FR" i="1" kern="0" dirty="0">
                <a:latin typeface="Calibri" panose="020F0502020204030204" pitchFamily="34" charset="0"/>
                <a:cs typeface="Calibri" panose="020F0502020204030204" pitchFamily="34" charset="0"/>
              </a:rPr>
              <a:t>Les relations entre collaborateurs et la communication interne</a:t>
            </a:r>
          </a:p>
          <a:p>
            <a:pPr marL="536575" lvl="3" indent="-171450">
              <a:buClr>
                <a:srgbClr val="FFA200"/>
              </a:buClr>
              <a:buFont typeface="Wingdings" panose="05000000000000000000" pitchFamily="2" charset="2"/>
              <a:buChar char="ü"/>
              <a:defRPr/>
            </a:pPr>
            <a:r>
              <a:rPr lang="fr-FR" i="1" kern="0" dirty="0">
                <a:latin typeface="Calibri" panose="020F0502020204030204" pitchFamily="34" charset="0"/>
                <a:cs typeface="Calibri" panose="020F0502020204030204" pitchFamily="34" charset="0"/>
              </a:rPr>
              <a:t>Les points forts et éventuels axes d’amélioration</a:t>
            </a:r>
          </a:p>
          <a:p>
            <a:pPr marL="536575" lvl="3" indent="-171450">
              <a:buClr>
                <a:srgbClr val="FFA200"/>
              </a:buClr>
              <a:buFont typeface="Wingdings" panose="05000000000000000000" pitchFamily="2" charset="2"/>
              <a:buChar char="ü"/>
              <a:defRPr/>
            </a:pPr>
            <a:r>
              <a:rPr lang="fr-FR" i="1" kern="0" dirty="0">
                <a:latin typeface="Calibri" panose="020F0502020204030204" pitchFamily="34" charset="0"/>
                <a:cs typeface="Calibri" panose="020F0502020204030204" pitchFamily="34" charset="0"/>
              </a:rPr>
              <a:t>Tout autre point d’étonnement, de suggestion ou d’observation…</a:t>
            </a:r>
          </a:p>
          <a:p>
            <a:pPr marL="612000" lvl="3" indent="-171450">
              <a:buClr>
                <a:schemeClr val="accent4">
                  <a:lumMod val="60000"/>
                  <a:lumOff val="40000"/>
                </a:schemeClr>
              </a:buClr>
              <a:buFont typeface="Wingdings" panose="05000000000000000000" pitchFamily="2" charset="2"/>
              <a:buChar char="ü"/>
              <a:defRPr/>
            </a:pPr>
            <a:endParaRPr lang="fr-FR" kern="0" dirty="0"/>
          </a:p>
        </p:txBody>
      </p:sp>
      <p:sp>
        <p:nvSpPr>
          <p:cNvPr id="44065" name="ZoneTexte 9">
            <a:extLst>
              <a:ext uri="{FF2B5EF4-FFF2-40B4-BE49-F238E27FC236}">
                <a16:creationId xmlns:a16="http://schemas.microsoft.com/office/drawing/2014/main" id="{63265288-C5C7-F1E1-97C9-ABEF8E30D146}"/>
              </a:ext>
            </a:extLst>
          </p:cNvPr>
          <p:cNvSpPr txBox="1">
            <a:spLocks noChangeArrowheads="1"/>
          </p:cNvSpPr>
          <p:nvPr/>
        </p:nvSpPr>
        <p:spPr bwMode="auto">
          <a:xfrm>
            <a:off x="3929911" y="7134831"/>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fr-FR" altLang="fr-FR" sz="1200" b="1" dirty="0">
                <a:latin typeface="Calibri" panose="020F0502020204030204" pitchFamily="34" charset="0"/>
                <a:cs typeface="Calibri" panose="020F0502020204030204" pitchFamily="34" charset="0"/>
              </a:rPr>
              <a:t>J + 60</a:t>
            </a:r>
          </a:p>
        </p:txBody>
      </p:sp>
      <p:sp>
        <p:nvSpPr>
          <p:cNvPr id="44066" name="ZoneTexte 9">
            <a:extLst>
              <a:ext uri="{FF2B5EF4-FFF2-40B4-BE49-F238E27FC236}">
                <a16:creationId xmlns:a16="http://schemas.microsoft.com/office/drawing/2014/main" id="{36D8819D-2748-2398-2F1B-8B4B59D210D7}"/>
              </a:ext>
            </a:extLst>
          </p:cNvPr>
          <p:cNvSpPr txBox="1">
            <a:spLocks noChangeArrowheads="1"/>
          </p:cNvSpPr>
          <p:nvPr/>
        </p:nvSpPr>
        <p:spPr bwMode="auto">
          <a:xfrm>
            <a:off x="5653142" y="7106256"/>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fr-FR" altLang="fr-FR" sz="1200" b="1" dirty="0">
                <a:latin typeface="Calibri" panose="020F0502020204030204" pitchFamily="34" charset="0"/>
                <a:cs typeface="Calibri" panose="020F0502020204030204" pitchFamily="34" charset="0"/>
              </a:rPr>
              <a:t>J + 90</a:t>
            </a:r>
            <a:endParaRPr lang="fr-FR" altLang="fr-FR" sz="900" b="1" dirty="0">
              <a:latin typeface="Calibri" panose="020F0502020204030204" pitchFamily="34" charset="0"/>
              <a:cs typeface="Calibri" panose="020F0502020204030204" pitchFamily="34" charset="0"/>
            </a:endParaRPr>
          </a:p>
        </p:txBody>
      </p:sp>
      <p:sp>
        <p:nvSpPr>
          <p:cNvPr id="27" name="ZoneTexte 26">
            <a:extLst>
              <a:ext uri="{FF2B5EF4-FFF2-40B4-BE49-F238E27FC236}">
                <a16:creationId xmlns:a16="http://schemas.microsoft.com/office/drawing/2014/main" id="{4DF435BA-CFBD-512F-52DB-6B06A5DCE5A6}"/>
              </a:ext>
            </a:extLst>
          </p:cNvPr>
          <p:cNvSpPr txBox="1"/>
          <p:nvPr/>
        </p:nvSpPr>
        <p:spPr>
          <a:xfrm>
            <a:off x="5510267" y="6418868"/>
            <a:ext cx="1077912" cy="400050"/>
          </a:xfrm>
          <a:prstGeom prst="rect">
            <a:avLst/>
          </a:prstGeom>
          <a:noFill/>
          <a:ln w="28575">
            <a:solidFill>
              <a:schemeClr val="tx1">
                <a:lumMod val="50000"/>
                <a:lumOff val="50000"/>
              </a:schemeClr>
            </a:solidFill>
          </a:ln>
        </p:spPr>
        <p:txBody>
          <a:bodyPr>
            <a:spAutoFit/>
          </a:bodyPr>
          <a:lstStyle/>
          <a:p>
            <a:pPr algn="ctr">
              <a:defRPr/>
            </a:pPr>
            <a:r>
              <a:rPr lang="fr-FR" sz="1000" dirty="0">
                <a:latin typeface="Calibri" panose="020F0502020204030204" pitchFamily="34" charset="0"/>
                <a:cs typeface="Calibri" panose="020F0502020204030204" pitchFamily="34" charset="0"/>
              </a:rPr>
              <a:t>Point à 90 jours avec le manager</a:t>
            </a:r>
            <a:endParaRPr lang="fr-FR" sz="900" dirty="0">
              <a:latin typeface="Calibri" panose="020F0502020204030204" pitchFamily="34" charset="0"/>
              <a:cs typeface="Calibri" panose="020F0502020204030204" pitchFamily="34" charset="0"/>
            </a:endParaRPr>
          </a:p>
        </p:txBody>
      </p:sp>
      <p:sp>
        <p:nvSpPr>
          <p:cNvPr id="28" name="ZoneTexte 27">
            <a:extLst>
              <a:ext uri="{FF2B5EF4-FFF2-40B4-BE49-F238E27FC236}">
                <a16:creationId xmlns:a16="http://schemas.microsoft.com/office/drawing/2014/main" id="{F41F3F1E-DAEB-7380-B084-CA65CA3F316E}"/>
              </a:ext>
            </a:extLst>
          </p:cNvPr>
          <p:cNvSpPr txBox="1"/>
          <p:nvPr/>
        </p:nvSpPr>
        <p:spPr>
          <a:xfrm>
            <a:off x="3705280" y="6418868"/>
            <a:ext cx="1241425" cy="400050"/>
          </a:xfrm>
          <a:prstGeom prst="rect">
            <a:avLst/>
          </a:prstGeom>
          <a:noFill/>
          <a:ln w="28575">
            <a:solidFill>
              <a:schemeClr val="tx1">
                <a:lumMod val="50000"/>
                <a:lumOff val="50000"/>
              </a:schemeClr>
            </a:solidFill>
          </a:ln>
        </p:spPr>
        <p:txBody>
          <a:bodyPr>
            <a:spAutoFit/>
          </a:bodyPr>
          <a:lstStyle/>
          <a:p>
            <a:pPr algn="ctr">
              <a:defRPr/>
            </a:pPr>
            <a:r>
              <a:rPr lang="fr-FR" sz="1000" dirty="0">
                <a:latin typeface="Calibri" panose="020F0502020204030204" pitchFamily="34" charset="0"/>
                <a:cs typeface="Calibri" panose="020F0502020204030204" pitchFamily="34" charset="0"/>
              </a:rPr>
              <a:t>Point à 60 jours avec le manager</a:t>
            </a:r>
            <a:endParaRPr lang="fr-FR" sz="900" dirty="0">
              <a:latin typeface="Calibri" panose="020F0502020204030204" pitchFamily="34" charset="0"/>
              <a:cs typeface="Calibri" panose="020F0502020204030204" pitchFamily="34" charset="0"/>
            </a:endParaRPr>
          </a:p>
        </p:txBody>
      </p:sp>
      <p:sp>
        <p:nvSpPr>
          <p:cNvPr id="29" name="ZoneTexte 28">
            <a:extLst>
              <a:ext uri="{FF2B5EF4-FFF2-40B4-BE49-F238E27FC236}">
                <a16:creationId xmlns:a16="http://schemas.microsoft.com/office/drawing/2014/main" id="{881B050A-55F3-3F4D-3EBD-ACB36EFE09B7}"/>
              </a:ext>
            </a:extLst>
          </p:cNvPr>
          <p:cNvSpPr txBox="1"/>
          <p:nvPr/>
        </p:nvSpPr>
        <p:spPr>
          <a:xfrm>
            <a:off x="1968555" y="6418868"/>
            <a:ext cx="1271587" cy="400050"/>
          </a:xfrm>
          <a:prstGeom prst="rect">
            <a:avLst/>
          </a:prstGeom>
          <a:noFill/>
          <a:ln w="28575">
            <a:solidFill>
              <a:schemeClr val="tx1">
                <a:lumMod val="50000"/>
                <a:lumOff val="50000"/>
              </a:schemeClr>
            </a:solidFill>
          </a:ln>
        </p:spPr>
        <p:txBody>
          <a:bodyPr>
            <a:spAutoFit/>
          </a:bodyPr>
          <a:lstStyle/>
          <a:p>
            <a:pPr algn="ctr">
              <a:defRPr/>
            </a:pPr>
            <a:r>
              <a:rPr lang="fr-FR" sz="1000" dirty="0">
                <a:latin typeface="Calibri" panose="020F0502020204030204" pitchFamily="34" charset="0"/>
                <a:cs typeface="Calibri" panose="020F0502020204030204" pitchFamily="34" charset="0"/>
              </a:rPr>
              <a:t>Point à 30 jours avec le manager</a:t>
            </a:r>
            <a:endParaRPr lang="fr-FR" sz="900" dirty="0">
              <a:latin typeface="Calibri" panose="020F0502020204030204" pitchFamily="34" charset="0"/>
              <a:cs typeface="Calibri" panose="020F0502020204030204" pitchFamily="34" charset="0"/>
            </a:endParaRPr>
          </a:p>
        </p:txBody>
      </p:sp>
      <p:sp>
        <p:nvSpPr>
          <p:cNvPr id="25" name="Rectangle : coins arrondis 4">
            <a:extLst>
              <a:ext uri="{FF2B5EF4-FFF2-40B4-BE49-F238E27FC236}">
                <a16:creationId xmlns:a16="http://schemas.microsoft.com/office/drawing/2014/main" id="{424434EC-F694-AEA3-FF69-691D0294B921}"/>
              </a:ext>
            </a:extLst>
          </p:cNvPr>
          <p:cNvSpPr txBox="1"/>
          <p:nvPr/>
        </p:nvSpPr>
        <p:spPr>
          <a:xfrm>
            <a:off x="0" y="4769665"/>
            <a:ext cx="6858000" cy="975423"/>
          </a:xfrm>
          <a:prstGeom prst="rect">
            <a:avLst/>
          </a:prstGeom>
          <a:solidFill>
            <a:srgbClr val="0016DE"/>
          </a:solidFill>
          <a:ln>
            <a:noFill/>
          </a:ln>
        </p:spPr>
        <p:style>
          <a:lnRef idx="0">
            <a:scrgbClr r="0" g="0" b="0"/>
          </a:lnRef>
          <a:fillRef idx="0">
            <a:scrgbClr r="0" g="0" b="0"/>
          </a:fillRef>
          <a:effectRef idx="0">
            <a:scrgbClr r="0" g="0" b="0"/>
          </a:effectRef>
          <a:fontRef idx="minor">
            <a:schemeClr val="lt1"/>
          </a:fontRef>
        </p:style>
        <p:txBody>
          <a:bodyPr lIns="216000" tIns="49530" rIns="216000" bIns="49530" spcCol="1270" anchor="ctr"/>
          <a:lstStyle/>
          <a:p>
            <a:pPr defTabSz="577850">
              <a:lnSpc>
                <a:spcPct val="90000"/>
              </a:lnSpc>
              <a:spcAft>
                <a:spcPct val="35000"/>
              </a:spcAft>
              <a:defRPr/>
            </a:pPr>
            <a:r>
              <a:rPr lang="en-US" sz="1400" b="1" dirty="0">
                <a:latin typeface="Calibri" panose="020F0502020204030204" pitchFamily="34" charset="0"/>
                <a:cs typeface="Calibri" panose="020F0502020204030204" pitchFamily="34" charset="0"/>
              </a:rPr>
              <a:t>Points de vigilance</a:t>
            </a:r>
          </a:p>
          <a:p>
            <a:pPr marL="171450" indent="-171450" defTabSz="577850">
              <a:lnSpc>
                <a:spcPct val="90000"/>
              </a:lnSpc>
              <a:spcAft>
                <a:spcPts val="0"/>
              </a:spcAft>
              <a:buFont typeface="Arial" panose="020B0604020202020204" pitchFamily="34" charset="0"/>
              <a:buChar char="•"/>
              <a:defRPr/>
            </a:pPr>
            <a:r>
              <a:rPr lang="en-US" sz="1200" dirty="0">
                <a:latin typeface="Calibri" panose="020F0502020204030204" pitchFamily="34" charset="0"/>
                <a:cs typeface="Calibri" panose="020F0502020204030204" pitchFamily="34" charset="0"/>
              </a:rPr>
              <a:t>Le rapport d’étonnement doit être remis au manager ou au service RH à l’issue de la période d’essai</a:t>
            </a:r>
          </a:p>
          <a:p>
            <a:pPr marL="171450" indent="-171450" defTabSz="577850">
              <a:lnSpc>
                <a:spcPct val="90000"/>
              </a:lnSpc>
              <a:spcAft>
                <a:spcPts val="0"/>
              </a:spcAft>
              <a:buFont typeface="Arial" panose="020B0604020202020204" pitchFamily="34" charset="0"/>
              <a:buChar char="•"/>
              <a:defRPr/>
            </a:pPr>
            <a:r>
              <a:rPr lang="en-US" sz="1200" dirty="0">
                <a:latin typeface="Calibri" panose="020F0502020204030204" pitchFamily="34" charset="0"/>
                <a:cs typeface="Calibri" panose="020F0502020204030204" pitchFamily="34" charset="0"/>
              </a:rPr>
              <a:t>Il doit en découler une analyse pour mettre en evidence les axes d’amelioration</a:t>
            </a:r>
          </a:p>
          <a:p>
            <a:pPr marL="171450" indent="-171450" defTabSz="577850">
              <a:lnSpc>
                <a:spcPct val="90000"/>
              </a:lnSpc>
              <a:spcAft>
                <a:spcPct val="35000"/>
              </a:spcAft>
              <a:buFont typeface="Arial" panose="020B0604020202020204" pitchFamily="34" charset="0"/>
              <a:buChar char="•"/>
              <a:defRPr/>
            </a:pPr>
            <a:r>
              <a:rPr lang="en-US" sz="1200" dirty="0">
                <a:latin typeface="Calibri" panose="020F0502020204030204" pitchFamily="34" charset="0"/>
                <a:cs typeface="Calibri" panose="020F0502020204030204" pitchFamily="34" charset="0"/>
              </a:rPr>
              <a:t>La </a:t>
            </a:r>
            <a:r>
              <a:rPr lang="en-US" sz="1200" dirty="0" err="1">
                <a:latin typeface="Calibri" panose="020F0502020204030204" pitchFamily="34" charset="0"/>
                <a:cs typeface="Calibri" panose="020F0502020204030204" pitchFamily="34" charset="0"/>
              </a:rPr>
              <a:t>confidentialité</a:t>
            </a:r>
            <a:r>
              <a:rPr lang="en-US" sz="1200" dirty="0">
                <a:latin typeface="Calibri" panose="020F0502020204030204" pitchFamily="34" charset="0"/>
                <a:cs typeface="Calibri" panose="020F0502020204030204" pitchFamily="34" charset="0"/>
              </a:rPr>
              <a:t> doit être respecté pour permettre à la nouvelle recrue de s’exprimer librement</a:t>
            </a:r>
          </a:p>
        </p:txBody>
      </p:sp>
      <p:sp>
        <p:nvSpPr>
          <p:cNvPr id="26" name="ZoneTexte 32">
            <a:extLst>
              <a:ext uri="{FF2B5EF4-FFF2-40B4-BE49-F238E27FC236}">
                <a16:creationId xmlns:a16="http://schemas.microsoft.com/office/drawing/2014/main" id="{CF0FDF63-4726-7675-A50E-FCC578D690E5}"/>
              </a:ext>
            </a:extLst>
          </p:cNvPr>
          <p:cNvSpPr txBox="1">
            <a:spLocks noChangeArrowheads="1"/>
          </p:cNvSpPr>
          <p:nvPr/>
        </p:nvSpPr>
        <p:spPr bwMode="auto">
          <a:xfrm>
            <a:off x="696967" y="7985731"/>
            <a:ext cx="2024948" cy="1216204"/>
          </a:xfrm>
          <a:prstGeom prst="rect">
            <a:avLst/>
          </a:prstGeom>
          <a:noFill/>
          <a:ln w="9525">
            <a:solidFill>
              <a:schemeClr val="accent2">
                <a:lumMod val="60000"/>
                <a:lumOff val="40000"/>
              </a:schemeClr>
            </a:solidFill>
            <a:miter lim="800000"/>
            <a:headEnd/>
            <a:tailEnd/>
          </a:ln>
        </p:spPr>
        <p:txBody>
          <a:bodyPr wrap="square">
            <a:no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fr-FR" altLang="fr-FR" sz="1200" b="1" dirty="0">
                <a:solidFill>
                  <a:srgbClr val="0016DE"/>
                </a:solidFill>
                <a:latin typeface="Calibri" panose="020F0502020204030204" pitchFamily="34" charset="0"/>
                <a:cs typeface="Calibri" panose="020F0502020204030204" pitchFamily="34" charset="0"/>
              </a:rPr>
              <a:t>APPRENDRE</a:t>
            </a:r>
            <a:r>
              <a:rPr lang="fr-FR" altLang="fr-FR" sz="1200" b="1" dirty="0">
                <a:solidFill>
                  <a:schemeClr val="accent2">
                    <a:lumMod val="75000"/>
                  </a:schemeClr>
                </a:solidFill>
                <a:latin typeface="Calibri" panose="020F0502020204030204" pitchFamily="34" charset="0"/>
                <a:cs typeface="Calibri" panose="020F0502020204030204" pitchFamily="34" charset="0"/>
              </a:rPr>
              <a:t> </a:t>
            </a:r>
          </a:p>
          <a:p>
            <a:pPr>
              <a:defRPr/>
            </a:pPr>
            <a:r>
              <a:rPr lang="fr-FR" altLang="fr-FR" sz="1200" dirty="0">
                <a:latin typeface="Calibri" panose="020F0502020204030204" pitchFamily="34" charset="0"/>
                <a:cs typeface="Calibri" panose="020F0502020204030204" pitchFamily="34" charset="0"/>
              </a:rPr>
              <a:t>Phase de formation intensive pour se familiariser avec la mission du cabinet, la structure de l’équipe et les attentes à ce poste</a:t>
            </a:r>
            <a:endParaRPr lang="fr-FR" altLang="fr-FR" dirty="0">
              <a:latin typeface="Calibri" panose="020F0502020204030204" pitchFamily="34" charset="0"/>
              <a:cs typeface="Calibri" panose="020F0502020204030204" pitchFamily="34" charset="0"/>
            </a:endParaRPr>
          </a:p>
        </p:txBody>
      </p:sp>
      <p:sp>
        <p:nvSpPr>
          <p:cNvPr id="30" name="Rectangle : coins arrondis 29">
            <a:extLst>
              <a:ext uri="{FF2B5EF4-FFF2-40B4-BE49-F238E27FC236}">
                <a16:creationId xmlns:a16="http://schemas.microsoft.com/office/drawing/2014/main" id="{3BF8BD65-DE0B-737F-DDFF-769825F6DA81}"/>
              </a:ext>
            </a:extLst>
          </p:cNvPr>
          <p:cNvSpPr/>
          <p:nvPr/>
        </p:nvSpPr>
        <p:spPr>
          <a:xfrm>
            <a:off x="698554" y="7761775"/>
            <a:ext cx="2024947" cy="190500"/>
          </a:xfrm>
          <a:prstGeom prst="roundRect">
            <a:avLst/>
          </a:prstGeom>
          <a:solidFill>
            <a:srgbClr val="001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latin typeface="Calibri" panose="020F0502020204030204" pitchFamily="34" charset="0"/>
                <a:cs typeface="Calibri" panose="020F0502020204030204" pitchFamily="34" charset="0"/>
              </a:rPr>
              <a:t>Jours 1 à 30</a:t>
            </a:r>
          </a:p>
        </p:txBody>
      </p:sp>
      <p:sp>
        <p:nvSpPr>
          <p:cNvPr id="31" name="ZoneTexte 32">
            <a:extLst>
              <a:ext uri="{FF2B5EF4-FFF2-40B4-BE49-F238E27FC236}">
                <a16:creationId xmlns:a16="http://schemas.microsoft.com/office/drawing/2014/main" id="{C04808A2-FB8C-6061-0B19-839A8EB758CB}"/>
              </a:ext>
            </a:extLst>
          </p:cNvPr>
          <p:cNvSpPr txBox="1">
            <a:spLocks noChangeArrowheads="1"/>
          </p:cNvSpPr>
          <p:nvPr/>
        </p:nvSpPr>
        <p:spPr bwMode="auto">
          <a:xfrm>
            <a:off x="2805086" y="7977800"/>
            <a:ext cx="1728166" cy="1224136"/>
          </a:xfrm>
          <a:prstGeom prst="rect">
            <a:avLst/>
          </a:prstGeom>
          <a:noFill/>
          <a:ln w="9525">
            <a:solidFill>
              <a:schemeClr val="accent2">
                <a:lumMod val="60000"/>
                <a:lumOff val="40000"/>
              </a:schemeClr>
            </a:solidFill>
            <a:miter lim="800000"/>
            <a:headEnd/>
            <a:tailEnd/>
          </a:ln>
        </p:spPr>
        <p:txBody>
          <a:bodyPr wrap="square">
            <a:no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fr-FR" altLang="fr-FR" sz="1200" b="1" dirty="0">
                <a:solidFill>
                  <a:srgbClr val="0016DE"/>
                </a:solidFill>
                <a:latin typeface="Calibri" panose="020F0502020204030204" pitchFamily="34" charset="0"/>
                <a:cs typeface="Calibri" panose="020F0502020204030204" pitchFamily="34" charset="0"/>
              </a:rPr>
              <a:t>COMPRENDRE</a:t>
            </a:r>
          </a:p>
          <a:p>
            <a:pPr>
              <a:defRPr/>
            </a:pPr>
            <a:r>
              <a:rPr lang="fr-FR" altLang="fr-FR" sz="1200" dirty="0">
                <a:latin typeface="Calibri" panose="020F0502020204030204" pitchFamily="34" charset="0"/>
                <a:cs typeface="Calibri" panose="020F0502020204030204" pitchFamily="34" charset="0"/>
              </a:rPr>
              <a:t>Augmenter sa charge de travail, mettre ses connaissances en pratique tout en laissant place à l’erreur</a:t>
            </a:r>
          </a:p>
        </p:txBody>
      </p:sp>
      <p:sp>
        <p:nvSpPr>
          <p:cNvPr id="32" name="Rectangle : coins arrondis 31">
            <a:extLst>
              <a:ext uri="{FF2B5EF4-FFF2-40B4-BE49-F238E27FC236}">
                <a16:creationId xmlns:a16="http://schemas.microsoft.com/office/drawing/2014/main" id="{5DF307F8-C6C1-259D-FB3C-A0DE868CBCA4}"/>
              </a:ext>
            </a:extLst>
          </p:cNvPr>
          <p:cNvSpPr/>
          <p:nvPr/>
        </p:nvSpPr>
        <p:spPr>
          <a:xfrm>
            <a:off x="2806673" y="7761775"/>
            <a:ext cx="1728167" cy="190500"/>
          </a:xfrm>
          <a:prstGeom prst="roundRect">
            <a:avLst/>
          </a:prstGeom>
          <a:solidFill>
            <a:srgbClr val="001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latin typeface="Calibri" panose="020F0502020204030204" pitchFamily="34" charset="0"/>
                <a:cs typeface="Calibri" panose="020F0502020204030204" pitchFamily="34" charset="0"/>
              </a:rPr>
              <a:t>Jours 30 à 60</a:t>
            </a:r>
          </a:p>
        </p:txBody>
      </p:sp>
      <p:sp>
        <p:nvSpPr>
          <p:cNvPr id="33" name="ZoneTexte 32">
            <a:extLst>
              <a:ext uri="{FF2B5EF4-FFF2-40B4-BE49-F238E27FC236}">
                <a16:creationId xmlns:a16="http://schemas.microsoft.com/office/drawing/2014/main" id="{A310D71C-1931-470B-6289-B90DD18AFE8F}"/>
              </a:ext>
            </a:extLst>
          </p:cNvPr>
          <p:cNvSpPr txBox="1">
            <a:spLocks noChangeArrowheads="1"/>
          </p:cNvSpPr>
          <p:nvPr/>
        </p:nvSpPr>
        <p:spPr bwMode="auto">
          <a:xfrm>
            <a:off x="4616423" y="7985731"/>
            <a:ext cx="1717053" cy="1216204"/>
          </a:xfrm>
          <a:prstGeom prst="rect">
            <a:avLst/>
          </a:prstGeom>
          <a:noFill/>
          <a:ln w="9525">
            <a:solidFill>
              <a:schemeClr val="accent2">
                <a:lumMod val="60000"/>
                <a:lumOff val="40000"/>
              </a:schemeClr>
            </a:solidFill>
            <a:miter lim="800000"/>
            <a:headEnd/>
            <a:tailEnd/>
          </a:ln>
        </p:spPr>
        <p:txBody>
          <a:bodyPr wrap="square">
            <a:no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fr-FR" altLang="fr-FR" sz="1200" b="1" dirty="0">
                <a:solidFill>
                  <a:srgbClr val="0016DE"/>
                </a:solidFill>
                <a:latin typeface="Calibri" panose="020F0502020204030204" pitchFamily="34" charset="0"/>
                <a:cs typeface="Calibri" panose="020F0502020204030204" pitchFamily="34" charset="0"/>
              </a:rPr>
              <a:t>OPTIMISER</a:t>
            </a:r>
            <a:r>
              <a:rPr lang="fr-FR" altLang="fr-FR" sz="1200" dirty="0">
                <a:latin typeface="Calibri" panose="020F0502020204030204" pitchFamily="34" charset="0"/>
                <a:cs typeface="Calibri" panose="020F0502020204030204" pitchFamily="34" charset="0"/>
              </a:rPr>
              <a:t> </a:t>
            </a:r>
          </a:p>
          <a:p>
            <a:pPr>
              <a:defRPr/>
            </a:pPr>
            <a:r>
              <a:rPr lang="fr-FR" altLang="fr-FR" sz="1200" dirty="0">
                <a:latin typeface="Calibri" panose="020F0502020204030204" pitchFamily="34" charset="0"/>
                <a:cs typeface="Calibri" panose="020F0502020204030204" pitchFamily="34" charset="0"/>
              </a:rPr>
              <a:t>Apporter sa contribution à l’équipe, répondre aux attentes utiles à ce poste</a:t>
            </a:r>
          </a:p>
        </p:txBody>
      </p:sp>
      <p:sp>
        <p:nvSpPr>
          <p:cNvPr id="34" name="Rectangle : coins arrondis 33">
            <a:extLst>
              <a:ext uri="{FF2B5EF4-FFF2-40B4-BE49-F238E27FC236}">
                <a16:creationId xmlns:a16="http://schemas.microsoft.com/office/drawing/2014/main" id="{21212D9C-65BE-4CC5-737C-02DA3A513667}"/>
              </a:ext>
            </a:extLst>
          </p:cNvPr>
          <p:cNvSpPr/>
          <p:nvPr/>
        </p:nvSpPr>
        <p:spPr>
          <a:xfrm>
            <a:off x="4618010" y="7761775"/>
            <a:ext cx="1728167" cy="190500"/>
          </a:xfrm>
          <a:prstGeom prst="roundRect">
            <a:avLst/>
          </a:prstGeom>
          <a:solidFill>
            <a:srgbClr val="001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latin typeface="Calibri" panose="020F0502020204030204" pitchFamily="34" charset="0"/>
                <a:cs typeface="Calibri" panose="020F0502020204030204" pitchFamily="34" charset="0"/>
              </a:rPr>
              <a:t>Jours 60 à 90</a:t>
            </a:r>
          </a:p>
        </p:txBody>
      </p:sp>
      <p:pic>
        <p:nvPicPr>
          <p:cNvPr id="44077" name="Graphique 35" descr="Flèches de chevron contour">
            <a:extLst>
              <a:ext uri="{FF2B5EF4-FFF2-40B4-BE49-F238E27FC236}">
                <a16:creationId xmlns:a16="http://schemas.microsoft.com/office/drawing/2014/main" id="{291F4A1A-7EAE-67BC-D765-FCC9A83F4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55" y="6898293"/>
            <a:ext cx="4746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Graphique 36" descr="Flèches de chevron contour">
            <a:extLst>
              <a:ext uri="{FF2B5EF4-FFF2-40B4-BE49-F238E27FC236}">
                <a16:creationId xmlns:a16="http://schemas.microsoft.com/office/drawing/2014/main" id="{EED93896-B6ED-3CE2-7815-8A21B8C4C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917" y="6899881"/>
            <a:ext cx="4730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9" name="Graphique 37" descr="Flèches de chevron contour">
            <a:extLst>
              <a:ext uri="{FF2B5EF4-FFF2-40B4-BE49-F238E27FC236}">
                <a16:creationId xmlns:a16="http://schemas.microsoft.com/office/drawing/2014/main" id="{A2CEC9E3-D052-FACD-9E0C-4659BB138B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205" y="6904643"/>
            <a:ext cx="4746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a:extLst>
              <a:ext uri="{FF2B5EF4-FFF2-40B4-BE49-F238E27FC236}">
                <a16:creationId xmlns:a16="http://schemas.microsoft.com/office/drawing/2014/main" id="{329E6AAB-5487-60BA-801A-02D68873006E}"/>
              </a:ext>
            </a:extLst>
          </p:cNvPr>
          <p:cNvSpPr/>
          <p:nvPr/>
        </p:nvSpPr>
        <p:spPr>
          <a:xfrm rot="16200000">
            <a:off x="-307287" y="8401255"/>
            <a:ext cx="1535980" cy="400110"/>
          </a:xfrm>
          <a:prstGeom prst="rect">
            <a:avLst/>
          </a:prstGeom>
          <a:noFill/>
          <a:ln>
            <a:noFill/>
          </a:ln>
        </p:spPr>
        <p:txBody>
          <a:bodyPr wrap="square">
            <a:spAutoFit/>
          </a:bodyPr>
          <a:lstStyle/>
          <a:p>
            <a:pPr algn="ctr">
              <a:defRPr/>
            </a:pPr>
            <a:r>
              <a:rPr lang="fr-FR" sz="2000" b="1" dirty="0">
                <a:ln w="22225">
                  <a:noFill/>
                  <a:prstDash val="solid"/>
                </a:ln>
                <a:solidFill>
                  <a:srgbClr val="0016DE"/>
                </a:solidFill>
                <a:latin typeface="Calibri" panose="020F0502020204030204" pitchFamily="34" charset="0"/>
                <a:cs typeface="Calibri" panose="020F0502020204030204" pitchFamily="34" charset="0"/>
              </a:rPr>
              <a:t>Objectifs</a:t>
            </a:r>
          </a:p>
        </p:txBody>
      </p:sp>
      <p:pic>
        <p:nvPicPr>
          <p:cNvPr id="37" name="Graphique 36">
            <a:extLst>
              <a:ext uri="{FF2B5EF4-FFF2-40B4-BE49-F238E27FC236}">
                <a16:creationId xmlns:a16="http://schemas.microsoft.com/office/drawing/2014/main" id="{99A50A90-1F5F-33EC-71EA-EED87C4F1E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777" y="1281991"/>
            <a:ext cx="364573" cy="330747"/>
          </a:xfrm>
          <a:prstGeom prst="rect">
            <a:avLst/>
          </a:prstGeom>
        </p:spPr>
      </p:pic>
      <p:grpSp>
        <p:nvGrpSpPr>
          <p:cNvPr id="67" name="Groupe 13">
            <a:extLst>
              <a:ext uri="{FF2B5EF4-FFF2-40B4-BE49-F238E27FC236}">
                <a16:creationId xmlns:a16="http://schemas.microsoft.com/office/drawing/2014/main" id="{C77B7279-FFDD-E596-3E23-8B153D373D34}"/>
              </a:ext>
            </a:extLst>
          </p:cNvPr>
          <p:cNvGrpSpPr>
            <a:grpSpLocks/>
          </p:cNvGrpSpPr>
          <p:nvPr/>
        </p:nvGrpSpPr>
        <p:grpSpPr>
          <a:xfrm>
            <a:off x="2537373" y="6970678"/>
            <a:ext cx="133951" cy="179459"/>
            <a:chOff x="917575" y="2919412"/>
            <a:chExt cx="908050" cy="1255713"/>
          </a:xfrm>
          <a:solidFill>
            <a:srgbClr val="0016DE"/>
          </a:solidFill>
        </p:grpSpPr>
        <p:sp>
          <p:nvSpPr>
            <p:cNvPr id="68" name="Freeform 5">
              <a:extLst>
                <a:ext uri="{FF2B5EF4-FFF2-40B4-BE49-F238E27FC236}">
                  <a16:creationId xmlns:a16="http://schemas.microsoft.com/office/drawing/2014/main" id="{FA73CAF9-750F-ED56-FE84-C86C9636F6FF}"/>
                </a:ext>
              </a:extLst>
            </p:cNvPr>
            <p:cNvSpPr>
              <a:spLocks noEditPoints="1"/>
            </p:cNvSpPr>
            <p:nvPr/>
          </p:nvSpPr>
          <p:spPr bwMode="auto">
            <a:xfrm>
              <a:off x="917575" y="2919412"/>
              <a:ext cx="908050" cy="1255713"/>
            </a:xfrm>
            <a:custGeom>
              <a:avLst/>
              <a:gdLst>
                <a:gd name="T0" fmla="*/ 58 w 117"/>
                <a:gd name="T1" fmla="*/ 0 h 163"/>
                <a:gd name="T2" fmla="*/ 0 w 117"/>
                <a:gd name="T3" fmla="*/ 58 h 163"/>
                <a:gd name="T4" fmla="*/ 56 w 117"/>
                <a:gd name="T5" fmla="*/ 162 h 163"/>
                <a:gd name="T6" fmla="*/ 58 w 117"/>
                <a:gd name="T7" fmla="*/ 163 h 163"/>
                <a:gd name="T8" fmla="*/ 60 w 117"/>
                <a:gd name="T9" fmla="*/ 162 h 163"/>
                <a:gd name="T10" fmla="*/ 117 w 117"/>
                <a:gd name="T11" fmla="*/ 58 h 163"/>
                <a:gd name="T12" fmla="*/ 58 w 117"/>
                <a:gd name="T13" fmla="*/ 0 h 163"/>
                <a:gd name="T14" fmla="*/ 58 w 117"/>
                <a:gd name="T15" fmla="*/ 103 h 163"/>
                <a:gd name="T16" fmla="*/ 13 w 117"/>
                <a:gd name="T17" fmla="*/ 57 h 163"/>
                <a:gd name="T18" fmla="*/ 58 w 117"/>
                <a:gd name="T19" fmla="*/ 11 h 163"/>
                <a:gd name="T20" fmla="*/ 104 w 117"/>
                <a:gd name="T21" fmla="*/ 57 h 163"/>
                <a:gd name="T22" fmla="*/ 58 w 117"/>
                <a:gd name="T23" fmla="*/ 103 h 163"/>
                <a:gd name="T24" fmla="*/ 58 w 117"/>
                <a:gd name="T25" fmla="*/ 103 h 163"/>
                <a:gd name="T26" fmla="*/ 58 w 117"/>
                <a:gd name="T27" fmla="*/ 10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63">
                  <a:moveTo>
                    <a:pt x="58" y="0"/>
                  </a:moveTo>
                  <a:cubicBezTo>
                    <a:pt x="26" y="0"/>
                    <a:pt x="0" y="26"/>
                    <a:pt x="0" y="58"/>
                  </a:cubicBezTo>
                  <a:cubicBezTo>
                    <a:pt x="0" y="89"/>
                    <a:pt x="44" y="121"/>
                    <a:pt x="56" y="162"/>
                  </a:cubicBezTo>
                  <a:cubicBezTo>
                    <a:pt x="57" y="163"/>
                    <a:pt x="58" y="163"/>
                    <a:pt x="58" y="163"/>
                  </a:cubicBezTo>
                  <a:cubicBezTo>
                    <a:pt x="59" y="163"/>
                    <a:pt x="60" y="163"/>
                    <a:pt x="60" y="162"/>
                  </a:cubicBezTo>
                  <a:cubicBezTo>
                    <a:pt x="73" y="120"/>
                    <a:pt x="117" y="89"/>
                    <a:pt x="117" y="58"/>
                  </a:cubicBezTo>
                  <a:cubicBezTo>
                    <a:pt x="117" y="26"/>
                    <a:pt x="91" y="0"/>
                    <a:pt x="58" y="0"/>
                  </a:cubicBezTo>
                  <a:close/>
                  <a:moveTo>
                    <a:pt x="58" y="103"/>
                  </a:moveTo>
                  <a:cubicBezTo>
                    <a:pt x="33" y="103"/>
                    <a:pt x="13" y="82"/>
                    <a:pt x="13" y="57"/>
                  </a:cubicBezTo>
                  <a:cubicBezTo>
                    <a:pt x="13" y="31"/>
                    <a:pt x="33" y="11"/>
                    <a:pt x="58" y="11"/>
                  </a:cubicBezTo>
                  <a:cubicBezTo>
                    <a:pt x="84" y="11"/>
                    <a:pt x="104" y="31"/>
                    <a:pt x="104" y="57"/>
                  </a:cubicBezTo>
                  <a:cubicBezTo>
                    <a:pt x="104" y="82"/>
                    <a:pt x="84" y="103"/>
                    <a:pt x="58" y="103"/>
                  </a:cubicBezTo>
                  <a:close/>
                  <a:moveTo>
                    <a:pt x="58" y="103"/>
                  </a:moveTo>
                  <a:cubicBezTo>
                    <a:pt x="58" y="103"/>
                    <a:pt x="58" y="103"/>
                    <a:pt x="58" y="103"/>
                  </a:cubicBezTo>
                </a:path>
              </a:pathLst>
            </a:custGeom>
            <a:grpFill/>
            <a:ln>
              <a:noFill/>
            </a:ln>
          </p:spPr>
          <p:txBody>
            <a:bodyPr lIns="88929" tIns="44465" rIns="88929" bIns="44465"/>
            <a:lstStyle/>
            <a:p>
              <a:pPr defTabSz="444664">
                <a:defRPr/>
              </a:pPr>
              <a:endParaRPr lang="fr-FR" sz="1751" dirty="0">
                <a:solidFill>
                  <a:prstClr val="black"/>
                </a:solidFill>
              </a:endParaRPr>
            </a:p>
          </p:txBody>
        </p:sp>
        <p:sp>
          <p:nvSpPr>
            <p:cNvPr id="69" name="Ellipse 16">
              <a:extLst>
                <a:ext uri="{FF2B5EF4-FFF2-40B4-BE49-F238E27FC236}">
                  <a16:creationId xmlns:a16="http://schemas.microsoft.com/office/drawing/2014/main" id="{4784324B-6B5B-4F06-6BCD-16F963F945A6}"/>
                </a:ext>
              </a:extLst>
            </p:cNvPr>
            <p:cNvSpPr/>
            <p:nvPr/>
          </p:nvSpPr>
          <p:spPr>
            <a:xfrm>
              <a:off x="974725" y="2960370"/>
              <a:ext cx="800100" cy="800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4664">
                <a:defRPr/>
              </a:pPr>
              <a:endParaRPr lang="fr-FR" sz="1751" dirty="0">
                <a:solidFill>
                  <a:prstClr val="white"/>
                </a:solidFill>
                <a:cs typeface="Arial" panose="020B0604020202020204" pitchFamily="34" charset="0"/>
              </a:endParaRPr>
            </a:p>
          </p:txBody>
        </p:sp>
      </p:grpSp>
      <p:grpSp>
        <p:nvGrpSpPr>
          <p:cNvPr id="73" name="Groupe 13">
            <a:extLst>
              <a:ext uri="{FF2B5EF4-FFF2-40B4-BE49-F238E27FC236}">
                <a16:creationId xmlns:a16="http://schemas.microsoft.com/office/drawing/2014/main" id="{39829FE3-4EF8-CB3D-3C4C-1BFCF18C4D8A}"/>
              </a:ext>
            </a:extLst>
          </p:cNvPr>
          <p:cNvGrpSpPr>
            <a:grpSpLocks/>
          </p:cNvGrpSpPr>
          <p:nvPr/>
        </p:nvGrpSpPr>
        <p:grpSpPr>
          <a:xfrm>
            <a:off x="807792" y="6970678"/>
            <a:ext cx="133951" cy="179459"/>
            <a:chOff x="917575" y="2919412"/>
            <a:chExt cx="908050" cy="1255713"/>
          </a:xfrm>
          <a:solidFill>
            <a:srgbClr val="0016DE"/>
          </a:solidFill>
        </p:grpSpPr>
        <p:sp>
          <p:nvSpPr>
            <p:cNvPr id="74" name="Freeform 5">
              <a:extLst>
                <a:ext uri="{FF2B5EF4-FFF2-40B4-BE49-F238E27FC236}">
                  <a16:creationId xmlns:a16="http://schemas.microsoft.com/office/drawing/2014/main" id="{FE9A6BF7-B9FA-8961-40E6-84D1463945FA}"/>
                </a:ext>
              </a:extLst>
            </p:cNvPr>
            <p:cNvSpPr>
              <a:spLocks noEditPoints="1"/>
            </p:cNvSpPr>
            <p:nvPr/>
          </p:nvSpPr>
          <p:spPr bwMode="auto">
            <a:xfrm>
              <a:off x="917575" y="2919412"/>
              <a:ext cx="908050" cy="1255713"/>
            </a:xfrm>
            <a:custGeom>
              <a:avLst/>
              <a:gdLst>
                <a:gd name="T0" fmla="*/ 58 w 117"/>
                <a:gd name="T1" fmla="*/ 0 h 163"/>
                <a:gd name="T2" fmla="*/ 0 w 117"/>
                <a:gd name="T3" fmla="*/ 58 h 163"/>
                <a:gd name="T4" fmla="*/ 56 w 117"/>
                <a:gd name="T5" fmla="*/ 162 h 163"/>
                <a:gd name="T6" fmla="*/ 58 w 117"/>
                <a:gd name="T7" fmla="*/ 163 h 163"/>
                <a:gd name="T8" fmla="*/ 60 w 117"/>
                <a:gd name="T9" fmla="*/ 162 h 163"/>
                <a:gd name="T10" fmla="*/ 117 w 117"/>
                <a:gd name="T11" fmla="*/ 58 h 163"/>
                <a:gd name="T12" fmla="*/ 58 w 117"/>
                <a:gd name="T13" fmla="*/ 0 h 163"/>
                <a:gd name="T14" fmla="*/ 58 w 117"/>
                <a:gd name="T15" fmla="*/ 103 h 163"/>
                <a:gd name="T16" fmla="*/ 13 w 117"/>
                <a:gd name="T17" fmla="*/ 57 h 163"/>
                <a:gd name="T18" fmla="*/ 58 w 117"/>
                <a:gd name="T19" fmla="*/ 11 h 163"/>
                <a:gd name="T20" fmla="*/ 104 w 117"/>
                <a:gd name="T21" fmla="*/ 57 h 163"/>
                <a:gd name="T22" fmla="*/ 58 w 117"/>
                <a:gd name="T23" fmla="*/ 103 h 163"/>
                <a:gd name="T24" fmla="*/ 58 w 117"/>
                <a:gd name="T25" fmla="*/ 103 h 163"/>
                <a:gd name="T26" fmla="*/ 58 w 117"/>
                <a:gd name="T27" fmla="*/ 10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63">
                  <a:moveTo>
                    <a:pt x="58" y="0"/>
                  </a:moveTo>
                  <a:cubicBezTo>
                    <a:pt x="26" y="0"/>
                    <a:pt x="0" y="26"/>
                    <a:pt x="0" y="58"/>
                  </a:cubicBezTo>
                  <a:cubicBezTo>
                    <a:pt x="0" y="89"/>
                    <a:pt x="44" y="121"/>
                    <a:pt x="56" y="162"/>
                  </a:cubicBezTo>
                  <a:cubicBezTo>
                    <a:pt x="57" y="163"/>
                    <a:pt x="58" y="163"/>
                    <a:pt x="58" y="163"/>
                  </a:cubicBezTo>
                  <a:cubicBezTo>
                    <a:pt x="59" y="163"/>
                    <a:pt x="60" y="163"/>
                    <a:pt x="60" y="162"/>
                  </a:cubicBezTo>
                  <a:cubicBezTo>
                    <a:pt x="73" y="120"/>
                    <a:pt x="117" y="89"/>
                    <a:pt x="117" y="58"/>
                  </a:cubicBezTo>
                  <a:cubicBezTo>
                    <a:pt x="117" y="26"/>
                    <a:pt x="91" y="0"/>
                    <a:pt x="58" y="0"/>
                  </a:cubicBezTo>
                  <a:close/>
                  <a:moveTo>
                    <a:pt x="58" y="103"/>
                  </a:moveTo>
                  <a:cubicBezTo>
                    <a:pt x="33" y="103"/>
                    <a:pt x="13" y="82"/>
                    <a:pt x="13" y="57"/>
                  </a:cubicBezTo>
                  <a:cubicBezTo>
                    <a:pt x="13" y="31"/>
                    <a:pt x="33" y="11"/>
                    <a:pt x="58" y="11"/>
                  </a:cubicBezTo>
                  <a:cubicBezTo>
                    <a:pt x="84" y="11"/>
                    <a:pt x="104" y="31"/>
                    <a:pt x="104" y="57"/>
                  </a:cubicBezTo>
                  <a:cubicBezTo>
                    <a:pt x="104" y="82"/>
                    <a:pt x="84" y="103"/>
                    <a:pt x="58" y="103"/>
                  </a:cubicBezTo>
                  <a:close/>
                  <a:moveTo>
                    <a:pt x="58" y="103"/>
                  </a:moveTo>
                  <a:cubicBezTo>
                    <a:pt x="58" y="103"/>
                    <a:pt x="58" y="103"/>
                    <a:pt x="58" y="103"/>
                  </a:cubicBezTo>
                </a:path>
              </a:pathLst>
            </a:custGeom>
            <a:grpFill/>
            <a:ln>
              <a:noFill/>
            </a:ln>
          </p:spPr>
          <p:txBody>
            <a:bodyPr lIns="88929" tIns="44465" rIns="88929" bIns="44465"/>
            <a:lstStyle/>
            <a:p>
              <a:pPr defTabSz="444664">
                <a:defRPr/>
              </a:pPr>
              <a:endParaRPr lang="fr-FR" sz="1751" dirty="0">
                <a:solidFill>
                  <a:prstClr val="black"/>
                </a:solidFill>
              </a:endParaRPr>
            </a:p>
          </p:txBody>
        </p:sp>
        <p:sp>
          <p:nvSpPr>
            <p:cNvPr id="75" name="Ellipse 16">
              <a:extLst>
                <a:ext uri="{FF2B5EF4-FFF2-40B4-BE49-F238E27FC236}">
                  <a16:creationId xmlns:a16="http://schemas.microsoft.com/office/drawing/2014/main" id="{C2708325-E487-46D8-0BC2-DDA3C0484D80}"/>
                </a:ext>
              </a:extLst>
            </p:cNvPr>
            <p:cNvSpPr/>
            <p:nvPr/>
          </p:nvSpPr>
          <p:spPr>
            <a:xfrm>
              <a:off x="974725" y="2960370"/>
              <a:ext cx="800100" cy="800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4664">
                <a:defRPr/>
              </a:pPr>
              <a:endParaRPr lang="fr-FR" sz="1751" dirty="0">
                <a:solidFill>
                  <a:prstClr val="white"/>
                </a:solidFill>
                <a:cs typeface="Arial" panose="020B0604020202020204" pitchFamily="34" charset="0"/>
              </a:endParaRPr>
            </a:p>
          </p:txBody>
        </p:sp>
      </p:grpSp>
      <p:grpSp>
        <p:nvGrpSpPr>
          <p:cNvPr id="79" name="Groupe 13">
            <a:extLst>
              <a:ext uri="{FF2B5EF4-FFF2-40B4-BE49-F238E27FC236}">
                <a16:creationId xmlns:a16="http://schemas.microsoft.com/office/drawing/2014/main" id="{CADDCBA0-4DA9-E6AF-EE38-5694B93E5F69}"/>
              </a:ext>
            </a:extLst>
          </p:cNvPr>
          <p:cNvGrpSpPr>
            <a:grpSpLocks/>
          </p:cNvGrpSpPr>
          <p:nvPr/>
        </p:nvGrpSpPr>
        <p:grpSpPr>
          <a:xfrm>
            <a:off x="4259017" y="6970678"/>
            <a:ext cx="133951" cy="179459"/>
            <a:chOff x="917575" y="2919412"/>
            <a:chExt cx="908050" cy="1255713"/>
          </a:xfrm>
          <a:solidFill>
            <a:srgbClr val="0016DE"/>
          </a:solidFill>
        </p:grpSpPr>
        <p:sp>
          <p:nvSpPr>
            <p:cNvPr id="80" name="Freeform 5">
              <a:extLst>
                <a:ext uri="{FF2B5EF4-FFF2-40B4-BE49-F238E27FC236}">
                  <a16:creationId xmlns:a16="http://schemas.microsoft.com/office/drawing/2014/main" id="{8A21B3CD-12E5-0D55-B070-1D09261BA823}"/>
                </a:ext>
              </a:extLst>
            </p:cNvPr>
            <p:cNvSpPr>
              <a:spLocks noEditPoints="1"/>
            </p:cNvSpPr>
            <p:nvPr/>
          </p:nvSpPr>
          <p:spPr bwMode="auto">
            <a:xfrm>
              <a:off x="917575" y="2919412"/>
              <a:ext cx="908050" cy="1255713"/>
            </a:xfrm>
            <a:custGeom>
              <a:avLst/>
              <a:gdLst>
                <a:gd name="T0" fmla="*/ 58 w 117"/>
                <a:gd name="T1" fmla="*/ 0 h 163"/>
                <a:gd name="T2" fmla="*/ 0 w 117"/>
                <a:gd name="T3" fmla="*/ 58 h 163"/>
                <a:gd name="T4" fmla="*/ 56 w 117"/>
                <a:gd name="T5" fmla="*/ 162 h 163"/>
                <a:gd name="T6" fmla="*/ 58 w 117"/>
                <a:gd name="T7" fmla="*/ 163 h 163"/>
                <a:gd name="T8" fmla="*/ 60 w 117"/>
                <a:gd name="T9" fmla="*/ 162 h 163"/>
                <a:gd name="T10" fmla="*/ 117 w 117"/>
                <a:gd name="T11" fmla="*/ 58 h 163"/>
                <a:gd name="T12" fmla="*/ 58 w 117"/>
                <a:gd name="T13" fmla="*/ 0 h 163"/>
                <a:gd name="T14" fmla="*/ 58 w 117"/>
                <a:gd name="T15" fmla="*/ 103 h 163"/>
                <a:gd name="T16" fmla="*/ 13 w 117"/>
                <a:gd name="T17" fmla="*/ 57 h 163"/>
                <a:gd name="T18" fmla="*/ 58 w 117"/>
                <a:gd name="T19" fmla="*/ 11 h 163"/>
                <a:gd name="T20" fmla="*/ 104 w 117"/>
                <a:gd name="T21" fmla="*/ 57 h 163"/>
                <a:gd name="T22" fmla="*/ 58 w 117"/>
                <a:gd name="T23" fmla="*/ 103 h 163"/>
                <a:gd name="T24" fmla="*/ 58 w 117"/>
                <a:gd name="T25" fmla="*/ 103 h 163"/>
                <a:gd name="T26" fmla="*/ 58 w 117"/>
                <a:gd name="T27" fmla="*/ 10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63">
                  <a:moveTo>
                    <a:pt x="58" y="0"/>
                  </a:moveTo>
                  <a:cubicBezTo>
                    <a:pt x="26" y="0"/>
                    <a:pt x="0" y="26"/>
                    <a:pt x="0" y="58"/>
                  </a:cubicBezTo>
                  <a:cubicBezTo>
                    <a:pt x="0" y="89"/>
                    <a:pt x="44" y="121"/>
                    <a:pt x="56" y="162"/>
                  </a:cubicBezTo>
                  <a:cubicBezTo>
                    <a:pt x="57" y="163"/>
                    <a:pt x="58" y="163"/>
                    <a:pt x="58" y="163"/>
                  </a:cubicBezTo>
                  <a:cubicBezTo>
                    <a:pt x="59" y="163"/>
                    <a:pt x="60" y="163"/>
                    <a:pt x="60" y="162"/>
                  </a:cubicBezTo>
                  <a:cubicBezTo>
                    <a:pt x="73" y="120"/>
                    <a:pt x="117" y="89"/>
                    <a:pt x="117" y="58"/>
                  </a:cubicBezTo>
                  <a:cubicBezTo>
                    <a:pt x="117" y="26"/>
                    <a:pt x="91" y="0"/>
                    <a:pt x="58" y="0"/>
                  </a:cubicBezTo>
                  <a:close/>
                  <a:moveTo>
                    <a:pt x="58" y="103"/>
                  </a:moveTo>
                  <a:cubicBezTo>
                    <a:pt x="33" y="103"/>
                    <a:pt x="13" y="82"/>
                    <a:pt x="13" y="57"/>
                  </a:cubicBezTo>
                  <a:cubicBezTo>
                    <a:pt x="13" y="31"/>
                    <a:pt x="33" y="11"/>
                    <a:pt x="58" y="11"/>
                  </a:cubicBezTo>
                  <a:cubicBezTo>
                    <a:pt x="84" y="11"/>
                    <a:pt x="104" y="31"/>
                    <a:pt x="104" y="57"/>
                  </a:cubicBezTo>
                  <a:cubicBezTo>
                    <a:pt x="104" y="82"/>
                    <a:pt x="84" y="103"/>
                    <a:pt x="58" y="103"/>
                  </a:cubicBezTo>
                  <a:close/>
                  <a:moveTo>
                    <a:pt x="58" y="103"/>
                  </a:moveTo>
                  <a:cubicBezTo>
                    <a:pt x="58" y="103"/>
                    <a:pt x="58" y="103"/>
                    <a:pt x="58" y="103"/>
                  </a:cubicBezTo>
                </a:path>
              </a:pathLst>
            </a:custGeom>
            <a:grpFill/>
            <a:ln>
              <a:noFill/>
            </a:ln>
          </p:spPr>
          <p:txBody>
            <a:bodyPr lIns="88929" tIns="44465" rIns="88929" bIns="44465"/>
            <a:lstStyle/>
            <a:p>
              <a:pPr defTabSz="444664">
                <a:defRPr/>
              </a:pPr>
              <a:endParaRPr lang="fr-FR" sz="1751" dirty="0">
                <a:solidFill>
                  <a:prstClr val="black"/>
                </a:solidFill>
              </a:endParaRPr>
            </a:p>
          </p:txBody>
        </p:sp>
        <p:sp>
          <p:nvSpPr>
            <p:cNvPr id="81" name="Ellipse 16">
              <a:extLst>
                <a:ext uri="{FF2B5EF4-FFF2-40B4-BE49-F238E27FC236}">
                  <a16:creationId xmlns:a16="http://schemas.microsoft.com/office/drawing/2014/main" id="{BFCB9DB1-3204-C3BF-1C73-7EA56611E865}"/>
                </a:ext>
              </a:extLst>
            </p:cNvPr>
            <p:cNvSpPr/>
            <p:nvPr/>
          </p:nvSpPr>
          <p:spPr>
            <a:xfrm>
              <a:off x="974725" y="2960370"/>
              <a:ext cx="800100" cy="800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4664">
                <a:defRPr/>
              </a:pPr>
              <a:endParaRPr lang="fr-FR" sz="1751" dirty="0">
                <a:solidFill>
                  <a:prstClr val="white"/>
                </a:solidFill>
                <a:cs typeface="Arial" panose="020B0604020202020204" pitchFamily="34" charset="0"/>
              </a:endParaRPr>
            </a:p>
          </p:txBody>
        </p:sp>
      </p:grpSp>
      <p:grpSp>
        <p:nvGrpSpPr>
          <p:cNvPr id="82" name="Groupe 13">
            <a:extLst>
              <a:ext uri="{FF2B5EF4-FFF2-40B4-BE49-F238E27FC236}">
                <a16:creationId xmlns:a16="http://schemas.microsoft.com/office/drawing/2014/main" id="{09987573-867A-E179-CE78-FC2D2FE0C9C7}"/>
              </a:ext>
            </a:extLst>
          </p:cNvPr>
          <p:cNvGrpSpPr>
            <a:grpSpLocks/>
          </p:cNvGrpSpPr>
          <p:nvPr/>
        </p:nvGrpSpPr>
        <p:grpSpPr>
          <a:xfrm>
            <a:off x="5982248" y="6970678"/>
            <a:ext cx="133951" cy="179459"/>
            <a:chOff x="917575" y="2919412"/>
            <a:chExt cx="908050" cy="1255713"/>
          </a:xfrm>
          <a:solidFill>
            <a:srgbClr val="0016DE"/>
          </a:solidFill>
        </p:grpSpPr>
        <p:sp>
          <p:nvSpPr>
            <p:cNvPr id="83" name="Freeform 5">
              <a:extLst>
                <a:ext uri="{FF2B5EF4-FFF2-40B4-BE49-F238E27FC236}">
                  <a16:creationId xmlns:a16="http://schemas.microsoft.com/office/drawing/2014/main" id="{3294C7B0-EF7E-0954-2496-4F64324FCAAF}"/>
                </a:ext>
              </a:extLst>
            </p:cNvPr>
            <p:cNvSpPr>
              <a:spLocks noEditPoints="1"/>
            </p:cNvSpPr>
            <p:nvPr/>
          </p:nvSpPr>
          <p:spPr bwMode="auto">
            <a:xfrm>
              <a:off x="917575" y="2919412"/>
              <a:ext cx="908050" cy="1255713"/>
            </a:xfrm>
            <a:custGeom>
              <a:avLst/>
              <a:gdLst>
                <a:gd name="T0" fmla="*/ 58 w 117"/>
                <a:gd name="T1" fmla="*/ 0 h 163"/>
                <a:gd name="T2" fmla="*/ 0 w 117"/>
                <a:gd name="T3" fmla="*/ 58 h 163"/>
                <a:gd name="T4" fmla="*/ 56 w 117"/>
                <a:gd name="T5" fmla="*/ 162 h 163"/>
                <a:gd name="T6" fmla="*/ 58 w 117"/>
                <a:gd name="T7" fmla="*/ 163 h 163"/>
                <a:gd name="T8" fmla="*/ 60 w 117"/>
                <a:gd name="T9" fmla="*/ 162 h 163"/>
                <a:gd name="T10" fmla="*/ 117 w 117"/>
                <a:gd name="T11" fmla="*/ 58 h 163"/>
                <a:gd name="T12" fmla="*/ 58 w 117"/>
                <a:gd name="T13" fmla="*/ 0 h 163"/>
                <a:gd name="T14" fmla="*/ 58 w 117"/>
                <a:gd name="T15" fmla="*/ 103 h 163"/>
                <a:gd name="T16" fmla="*/ 13 w 117"/>
                <a:gd name="T17" fmla="*/ 57 h 163"/>
                <a:gd name="T18" fmla="*/ 58 w 117"/>
                <a:gd name="T19" fmla="*/ 11 h 163"/>
                <a:gd name="T20" fmla="*/ 104 w 117"/>
                <a:gd name="T21" fmla="*/ 57 h 163"/>
                <a:gd name="T22" fmla="*/ 58 w 117"/>
                <a:gd name="T23" fmla="*/ 103 h 163"/>
                <a:gd name="T24" fmla="*/ 58 w 117"/>
                <a:gd name="T25" fmla="*/ 103 h 163"/>
                <a:gd name="T26" fmla="*/ 58 w 117"/>
                <a:gd name="T27" fmla="*/ 10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63">
                  <a:moveTo>
                    <a:pt x="58" y="0"/>
                  </a:moveTo>
                  <a:cubicBezTo>
                    <a:pt x="26" y="0"/>
                    <a:pt x="0" y="26"/>
                    <a:pt x="0" y="58"/>
                  </a:cubicBezTo>
                  <a:cubicBezTo>
                    <a:pt x="0" y="89"/>
                    <a:pt x="44" y="121"/>
                    <a:pt x="56" y="162"/>
                  </a:cubicBezTo>
                  <a:cubicBezTo>
                    <a:pt x="57" y="163"/>
                    <a:pt x="58" y="163"/>
                    <a:pt x="58" y="163"/>
                  </a:cubicBezTo>
                  <a:cubicBezTo>
                    <a:pt x="59" y="163"/>
                    <a:pt x="60" y="163"/>
                    <a:pt x="60" y="162"/>
                  </a:cubicBezTo>
                  <a:cubicBezTo>
                    <a:pt x="73" y="120"/>
                    <a:pt x="117" y="89"/>
                    <a:pt x="117" y="58"/>
                  </a:cubicBezTo>
                  <a:cubicBezTo>
                    <a:pt x="117" y="26"/>
                    <a:pt x="91" y="0"/>
                    <a:pt x="58" y="0"/>
                  </a:cubicBezTo>
                  <a:close/>
                  <a:moveTo>
                    <a:pt x="58" y="103"/>
                  </a:moveTo>
                  <a:cubicBezTo>
                    <a:pt x="33" y="103"/>
                    <a:pt x="13" y="82"/>
                    <a:pt x="13" y="57"/>
                  </a:cubicBezTo>
                  <a:cubicBezTo>
                    <a:pt x="13" y="31"/>
                    <a:pt x="33" y="11"/>
                    <a:pt x="58" y="11"/>
                  </a:cubicBezTo>
                  <a:cubicBezTo>
                    <a:pt x="84" y="11"/>
                    <a:pt x="104" y="31"/>
                    <a:pt x="104" y="57"/>
                  </a:cubicBezTo>
                  <a:cubicBezTo>
                    <a:pt x="104" y="82"/>
                    <a:pt x="84" y="103"/>
                    <a:pt x="58" y="103"/>
                  </a:cubicBezTo>
                  <a:close/>
                  <a:moveTo>
                    <a:pt x="58" y="103"/>
                  </a:moveTo>
                  <a:cubicBezTo>
                    <a:pt x="58" y="103"/>
                    <a:pt x="58" y="103"/>
                    <a:pt x="58" y="103"/>
                  </a:cubicBezTo>
                </a:path>
              </a:pathLst>
            </a:custGeom>
            <a:grpFill/>
            <a:ln>
              <a:noFill/>
            </a:ln>
          </p:spPr>
          <p:txBody>
            <a:bodyPr lIns="88929" tIns="44465" rIns="88929" bIns="44465"/>
            <a:lstStyle/>
            <a:p>
              <a:pPr defTabSz="444664">
                <a:defRPr/>
              </a:pPr>
              <a:endParaRPr lang="fr-FR" sz="1751" dirty="0">
                <a:solidFill>
                  <a:prstClr val="black"/>
                </a:solidFill>
              </a:endParaRPr>
            </a:p>
          </p:txBody>
        </p:sp>
        <p:sp>
          <p:nvSpPr>
            <p:cNvPr id="84" name="Ellipse 16">
              <a:extLst>
                <a:ext uri="{FF2B5EF4-FFF2-40B4-BE49-F238E27FC236}">
                  <a16:creationId xmlns:a16="http://schemas.microsoft.com/office/drawing/2014/main" id="{EE1DD8A4-89E7-A45F-AA80-0E37FF0BC882}"/>
                </a:ext>
              </a:extLst>
            </p:cNvPr>
            <p:cNvSpPr/>
            <p:nvPr/>
          </p:nvSpPr>
          <p:spPr>
            <a:xfrm>
              <a:off x="974725" y="2960370"/>
              <a:ext cx="800100" cy="800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4664">
                <a:defRPr/>
              </a:pPr>
              <a:endParaRPr lang="fr-FR" sz="1751" dirty="0">
                <a:solidFill>
                  <a:prstClr val="white"/>
                </a:solidFill>
                <a:cs typeface="Arial" panose="020B0604020202020204" pitchFamily="34" charset="0"/>
              </a:endParaRPr>
            </a:p>
          </p:txBody>
        </p:sp>
      </p:grpSp>
      <p:sp>
        <p:nvSpPr>
          <p:cNvPr id="44039" name="ZoneTexte 45">
            <a:extLst>
              <a:ext uri="{FF2B5EF4-FFF2-40B4-BE49-F238E27FC236}">
                <a16:creationId xmlns:a16="http://schemas.microsoft.com/office/drawing/2014/main" id="{D1576632-BF82-B43C-4F32-6A049944A447}"/>
              </a:ext>
            </a:extLst>
          </p:cNvPr>
          <p:cNvSpPr txBox="1">
            <a:spLocks noChangeArrowheads="1"/>
          </p:cNvSpPr>
          <p:nvPr/>
        </p:nvSpPr>
        <p:spPr bwMode="auto">
          <a:xfrm>
            <a:off x="949591" y="5900001"/>
            <a:ext cx="530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fr-FR" altLang="fr-FR" b="1" dirty="0">
                <a:solidFill>
                  <a:srgbClr val="FFA200"/>
                </a:solidFill>
                <a:latin typeface="Calibri" panose="020F0502020204030204" pitchFamily="34" charset="0"/>
                <a:cs typeface="Calibri" panose="020F0502020204030204" pitchFamily="34" charset="0"/>
              </a:rPr>
              <a:t>Planning des prochaines étapes sur un plan à 30, 60, 90 jours </a:t>
            </a:r>
          </a:p>
        </p:txBody>
      </p:sp>
      <p:pic>
        <p:nvPicPr>
          <p:cNvPr id="6" name="Graphique 5" descr="Calendrier journalier avec un remplissage uni">
            <a:extLst>
              <a:ext uri="{FF2B5EF4-FFF2-40B4-BE49-F238E27FC236}">
                <a16:creationId xmlns:a16="http://schemas.microsoft.com/office/drawing/2014/main" id="{256494E4-C2DF-D8E1-0E33-165E12554F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197" y="5836126"/>
            <a:ext cx="400050" cy="400050"/>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dre des Experts Comptables">
    <a:dk1>
      <a:srgbClr val="000000"/>
    </a:dk1>
    <a:lt1>
      <a:srgbClr val="FFFFFF"/>
    </a:lt1>
    <a:dk2>
      <a:srgbClr val="EF3F50"/>
    </a:dk2>
    <a:lt2>
      <a:srgbClr val="EEEEEE"/>
    </a:lt2>
    <a:accent1>
      <a:srgbClr val="F07D28"/>
    </a:accent1>
    <a:accent2>
      <a:srgbClr val="00A0E6"/>
    </a:accent2>
    <a:accent3>
      <a:srgbClr val="E60073"/>
    </a:accent3>
    <a:accent4>
      <a:srgbClr val="322878"/>
    </a:accent4>
    <a:accent5>
      <a:srgbClr val="88232C"/>
    </a:accent5>
    <a:accent6>
      <a:srgbClr val="585859"/>
    </a:accent6>
    <a:hlink>
      <a:srgbClr val="00A0E6"/>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Office Theme 2013 - 2022</Template>
  <TotalTime>81</TotalTime>
  <Words>1956</Words>
  <Application>Microsoft Office PowerPoint</Application>
  <PresentationFormat>Format A4 (210 x 297 mm)</PresentationFormat>
  <Paragraphs>219</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Symbol</vt:lpstr>
      <vt:lpstr>Wingdings</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Séguier</dc:creator>
  <cp:lastModifiedBy>Nathalie RIPOCHE</cp:lastModifiedBy>
  <cp:revision>6</cp:revision>
  <dcterms:created xsi:type="dcterms:W3CDTF">2023-04-18T08:05:07Z</dcterms:created>
  <dcterms:modified xsi:type="dcterms:W3CDTF">2023-05-22T08:08:08Z</dcterms:modified>
</cp:coreProperties>
</file>